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sldIdLst>
    <p:sldId id="3627" r:id="rId5"/>
    <p:sldId id="3449" r:id="rId6"/>
    <p:sldId id="256" r:id="rId7"/>
    <p:sldId id="257" r:id="rId8"/>
    <p:sldId id="258" r:id="rId9"/>
    <p:sldId id="259" r:id="rId10"/>
    <p:sldId id="260" r:id="rId11"/>
    <p:sldId id="261" r:id="rId12"/>
    <p:sldId id="262" r:id="rId13"/>
    <p:sldId id="263"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38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Poulson [STAFF]" userId="49c068c8-26f7-4be2-8102-cd1d405d3cbd" providerId="ADAL" clId="{67CA6772-2A9D-4634-B1E2-80F4FCCBCF72}"/>
    <pc:docChg chg="modSld">
      <pc:chgData name="Matthew Poulson [STAFF]" userId="49c068c8-26f7-4be2-8102-cd1d405d3cbd" providerId="ADAL" clId="{67CA6772-2A9D-4634-B1E2-80F4FCCBCF72}" dt="2024-04-05T12:44:01.136" v="53" actId="20577"/>
      <pc:docMkLst>
        <pc:docMk/>
      </pc:docMkLst>
      <pc:sldChg chg="modSp mod">
        <pc:chgData name="Matthew Poulson [STAFF]" userId="49c068c8-26f7-4be2-8102-cd1d405d3cbd" providerId="ADAL" clId="{67CA6772-2A9D-4634-B1E2-80F4FCCBCF72}" dt="2024-04-05T12:44:01.136" v="53" actId="20577"/>
        <pc:sldMkLst>
          <pc:docMk/>
          <pc:sldMk cId="56125827" sldId="3627"/>
        </pc:sldMkLst>
        <pc:spChg chg="mod">
          <ac:chgData name="Matthew Poulson [STAFF]" userId="49c068c8-26f7-4be2-8102-cd1d405d3cbd" providerId="ADAL" clId="{67CA6772-2A9D-4634-B1E2-80F4FCCBCF72}" dt="2024-04-05T12:44:01.136" v="53" actId="20577"/>
          <ac:spMkLst>
            <pc:docMk/>
            <pc:sldMk cId="56125827" sldId="3627"/>
            <ac:spMk id="6" creationId="{494E5B20-E453-F982-104D-233D8839AB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8"/>
          </a:xfrm>
          <a:prstGeom prst="rect">
            <a:avLst/>
          </a:prstGeom>
        </p:spPr>
        <p:txBody>
          <a:bodyPr vert="horz" lIns="92519" tIns="46259" rIns="92519" bIns="46259" rtlCol="0"/>
          <a:lstStyle>
            <a:lvl1pPr algn="l">
              <a:defRPr sz="1200"/>
            </a:lvl1pPr>
          </a:lstStyle>
          <a:p>
            <a:endParaRPr lang="en-GB"/>
          </a:p>
        </p:txBody>
      </p:sp>
      <p:sp>
        <p:nvSpPr>
          <p:cNvPr id="3" name="Date Placeholder 2"/>
          <p:cNvSpPr>
            <a:spLocks noGrp="1"/>
          </p:cNvSpPr>
          <p:nvPr>
            <p:ph type="dt" idx="1"/>
          </p:nvPr>
        </p:nvSpPr>
        <p:spPr>
          <a:xfrm>
            <a:off x="3939466" y="0"/>
            <a:ext cx="3013763" cy="463408"/>
          </a:xfrm>
          <a:prstGeom prst="rect">
            <a:avLst/>
          </a:prstGeom>
        </p:spPr>
        <p:txBody>
          <a:bodyPr vert="horz" lIns="92519" tIns="46259" rIns="92519" bIns="46259" rtlCol="0"/>
          <a:lstStyle>
            <a:lvl1pPr algn="r">
              <a:defRPr sz="1200"/>
            </a:lvl1pPr>
          </a:lstStyle>
          <a:p>
            <a:fld id="{B715D50A-E824-42DB-A3DC-08485C2D0489}" type="datetimeFigureOut">
              <a:rPr lang="en-GB" smtClean="0"/>
              <a:t>05/04/2024</a:t>
            </a:fld>
            <a:endParaRPr lang="en-GB"/>
          </a:p>
        </p:txBody>
      </p:sp>
      <p:sp>
        <p:nvSpPr>
          <p:cNvPr id="4" name="Slide Image Placeholder 3"/>
          <p:cNvSpPr>
            <a:spLocks noGrp="1" noRot="1" noChangeAspect="1"/>
          </p:cNvSpPr>
          <p:nvPr>
            <p:ph type="sldImg" idx="2"/>
          </p:nvPr>
        </p:nvSpPr>
        <p:spPr>
          <a:xfrm>
            <a:off x="1398588" y="1154113"/>
            <a:ext cx="4157662" cy="3117850"/>
          </a:xfrm>
          <a:prstGeom prst="rect">
            <a:avLst/>
          </a:prstGeom>
          <a:noFill/>
          <a:ln w="12700">
            <a:solidFill>
              <a:prstClr val="black"/>
            </a:solidFill>
          </a:ln>
        </p:spPr>
        <p:txBody>
          <a:bodyPr vert="horz" lIns="92519" tIns="46259" rIns="92519" bIns="46259" rtlCol="0" anchor="ctr"/>
          <a:lstStyle/>
          <a:p>
            <a:endParaRPr lang="en-GB"/>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9"/>
            <a:ext cx="3013763" cy="463407"/>
          </a:xfrm>
          <a:prstGeom prst="rect">
            <a:avLst/>
          </a:prstGeom>
        </p:spPr>
        <p:txBody>
          <a:bodyPr vert="horz" lIns="92519" tIns="46259" rIns="92519" bIns="46259" rtlCol="0" anchor="b"/>
          <a:lstStyle>
            <a:lvl1pPr algn="l">
              <a:defRPr sz="1200"/>
            </a:lvl1pPr>
          </a:lstStyle>
          <a:p>
            <a:endParaRPr lang="en-GB"/>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2519" tIns="46259" rIns="92519" bIns="46259" rtlCol="0" anchor="b"/>
          <a:lstStyle>
            <a:lvl1pPr algn="r">
              <a:defRPr sz="1200"/>
            </a:lvl1pPr>
          </a:lstStyle>
          <a:p>
            <a:fld id="{B9BE8281-0421-45F1-A2A9-2578FACBDBFF}" type="slidenum">
              <a:rPr lang="en-GB" smtClean="0"/>
              <a:t>‹#›</a:t>
            </a:fld>
            <a:endParaRPr lang="en-GB"/>
          </a:p>
        </p:txBody>
      </p:sp>
    </p:spTree>
    <p:extLst>
      <p:ext uri="{BB962C8B-B14F-4D97-AF65-F5344CB8AC3E}">
        <p14:creationId xmlns:p14="http://schemas.microsoft.com/office/powerpoint/2010/main" val="82305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BE8281-0421-45F1-A2A9-2578FACBDBFF}" type="slidenum">
              <a:rPr lang="en-GB" smtClean="0"/>
              <a:t>17</a:t>
            </a:fld>
            <a:endParaRPr lang="en-GB"/>
          </a:p>
        </p:txBody>
      </p:sp>
    </p:spTree>
    <p:extLst>
      <p:ext uri="{BB962C8B-B14F-4D97-AF65-F5344CB8AC3E}">
        <p14:creationId xmlns:p14="http://schemas.microsoft.com/office/powerpoint/2010/main" val="347692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0620-4EC1-EA8C-80F0-3D59765F0B4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7784E35-D13D-2327-FA16-FE2811992A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BD5DA0-1C18-B0F5-EFD6-54B95D0BAC87}"/>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5" name="Footer Placeholder 4">
            <a:extLst>
              <a:ext uri="{FF2B5EF4-FFF2-40B4-BE49-F238E27FC236}">
                <a16:creationId xmlns:a16="http://schemas.microsoft.com/office/drawing/2014/main" id="{11A9BE10-683A-67E3-FCFF-C8437E5FF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59C10-22B6-5E94-0C90-63A67297EE11}"/>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12286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B9C5-A808-370A-28E2-4346115E63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E3B5BE-593A-CE7E-432B-4E64DD049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2169F-FCAA-E427-AD09-199F5ADCE852}"/>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5" name="Footer Placeholder 4">
            <a:extLst>
              <a:ext uri="{FF2B5EF4-FFF2-40B4-BE49-F238E27FC236}">
                <a16:creationId xmlns:a16="http://schemas.microsoft.com/office/drawing/2014/main" id="{3FD97BE0-7CF0-8F45-777F-695F0E6BB9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EDEF1-395B-D993-A062-DA6E98657ED3}"/>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205344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E5532-93F2-8192-8426-C1A62E936DE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301938-5FD8-F936-9438-92344336F8E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8A31E-3E87-E3C8-A333-B2AA58BFF499}"/>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5" name="Footer Placeholder 4">
            <a:extLst>
              <a:ext uri="{FF2B5EF4-FFF2-40B4-BE49-F238E27FC236}">
                <a16:creationId xmlns:a16="http://schemas.microsoft.com/office/drawing/2014/main" id="{09D5667D-C031-9066-8BB0-8FB26E22B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214D30-977E-D51B-75A4-440A7BF81D80}"/>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336910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5179-AA53-327B-0BBC-9E320EBA1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9FC9C9-67FA-D633-78B0-2587502D6B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A2CF7-236B-2DA0-FF7B-FFB7F8AC96F9}"/>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5" name="Footer Placeholder 4">
            <a:extLst>
              <a:ext uri="{FF2B5EF4-FFF2-40B4-BE49-F238E27FC236}">
                <a16:creationId xmlns:a16="http://schemas.microsoft.com/office/drawing/2014/main" id="{F7473739-49A9-2504-6133-1DB3F08A6E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006198-BFD1-40BB-D30D-BE57C47B3922}"/>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80686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9D68-47EE-3030-8A26-E1EC6332A0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8FE600-A1B6-0B26-DCEC-7C423F060C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193BC6-0A27-7350-7678-A7C75C438DCE}"/>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5" name="Footer Placeholder 4">
            <a:extLst>
              <a:ext uri="{FF2B5EF4-FFF2-40B4-BE49-F238E27FC236}">
                <a16:creationId xmlns:a16="http://schemas.microsoft.com/office/drawing/2014/main" id="{074FAD7D-7F50-A980-98C9-B88700D70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389ED6-758F-5229-4BE6-06014DA21934}"/>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35726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FFDF-F446-0E41-5C50-96536E9F8E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19EC09-386F-0269-9BB4-B38DC1E314A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A272F0-271E-EFB3-CFB2-246C7B6817F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CB8A42-04D5-C47A-15FE-67389C7261BA}"/>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6" name="Footer Placeholder 5">
            <a:extLst>
              <a:ext uri="{FF2B5EF4-FFF2-40B4-BE49-F238E27FC236}">
                <a16:creationId xmlns:a16="http://schemas.microsoft.com/office/drawing/2014/main" id="{31385D8C-139A-A84C-9D38-70F3E280F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45002F-4EEB-874E-0539-15DF3E8F5940}"/>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419673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95DC-54F2-3A15-76E8-F881F73389D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EED67-17F5-DD6E-C8DF-F884E6845B5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47E44CA-36CA-F823-1183-753593EC4E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55AC6F-7DDD-5ED0-D137-E2343DB59FA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C9190-084A-00D3-AB66-DFD6E7FAB2E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FDDBD8-D1AB-497A-50B7-F172A6387B9C}"/>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8" name="Footer Placeholder 7">
            <a:extLst>
              <a:ext uri="{FF2B5EF4-FFF2-40B4-BE49-F238E27FC236}">
                <a16:creationId xmlns:a16="http://schemas.microsoft.com/office/drawing/2014/main" id="{26FEF2F1-F58A-43D6-84B4-4320BA7B2B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DF89B2-1E77-8082-72F8-DB1B232A99EA}"/>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331008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E69E-4FE7-30DB-4793-853EC93BA2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4F9EC3-2D0E-4211-791B-C522B3115866}"/>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4" name="Footer Placeholder 3">
            <a:extLst>
              <a:ext uri="{FF2B5EF4-FFF2-40B4-BE49-F238E27FC236}">
                <a16:creationId xmlns:a16="http://schemas.microsoft.com/office/drawing/2014/main" id="{0D9FB817-1758-5826-214D-3F5BC2AF2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B5CF26-B31F-6861-4E2E-1B43CFA7C26E}"/>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37984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04A23-D3F6-4FC6-E002-5FD6CE798A54}"/>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3" name="Footer Placeholder 2">
            <a:extLst>
              <a:ext uri="{FF2B5EF4-FFF2-40B4-BE49-F238E27FC236}">
                <a16:creationId xmlns:a16="http://schemas.microsoft.com/office/drawing/2014/main" id="{3A8C5681-57A9-0525-B776-423A0E5A7D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5D9FBA-B03C-1990-2A81-AC65332A50E2}"/>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21978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F3E4-4666-1DD9-5745-3489F1AC543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A0F05D-4950-0B6E-A352-FEB3B86768E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703F49-DE63-9FF3-E447-CFA3E94646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2E8D4B-5F76-80F9-D068-75EDB769F61D}"/>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6" name="Footer Placeholder 5">
            <a:extLst>
              <a:ext uri="{FF2B5EF4-FFF2-40B4-BE49-F238E27FC236}">
                <a16:creationId xmlns:a16="http://schemas.microsoft.com/office/drawing/2014/main" id="{EFD673BE-5F6D-55C0-D006-B2A92216B1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E5C24-87BC-4689-801D-107017C05B87}"/>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304659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2E00-BE1F-A715-A8F2-F7B43331D5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6109F7-73C4-B847-45C8-766C85CF9FE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FD6055D-FD36-9F75-91BE-0BFD818707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2DB084-B070-A6D7-D99E-D6E5C016B46D}"/>
              </a:ext>
            </a:extLst>
          </p:cNvPr>
          <p:cNvSpPr>
            <a:spLocks noGrp="1"/>
          </p:cNvSpPr>
          <p:nvPr>
            <p:ph type="dt" sz="half" idx="10"/>
          </p:nvPr>
        </p:nvSpPr>
        <p:spPr/>
        <p:txBody>
          <a:bodyPr/>
          <a:lstStyle/>
          <a:p>
            <a:fld id="{09E5A772-A300-4CB5-98E5-E6B22218334A}" type="datetimeFigureOut">
              <a:rPr lang="en-GB" smtClean="0"/>
              <a:t>05/04/2024</a:t>
            </a:fld>
            <a:endParaRPr lang="en-GB"/>
          </a:p>
        </p:txBody>
      </p:sp>
      <p:sp>
        <p:nvSpPr>
          <p:cNvPr id="6" name="Footer Placeholder 5">
            <a:extLst>
              <a:ext uri="{FF2B5EF4-FFF2-40B4-BE49-F238E27FC236}">
                <a16:creationId xmlns:a16="http://schemas.microsoft.com/office/drawing/2014/main" id="{90AEF705-695A-45EB-5430-DA9F7208CA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16157D-0B8B-E9FE-70CC-0BB4B00B61BB}"/>
              </a:ext>
            </a:extLst>
          </p:cNvPr>
          <p:cNvSpPr>
            <a:spLocks noGrp="1"/>
          </p:cNvSpPr>
          <p:nvPr>
            <p:ph type="sldNum" sz="quarter" idx="12"/>
          </p:nvPr>
        </p:nvSpPr>
        <p:spPr/>
        <p:txBody>
          <a:bodyPr/>
          <a:lstStyle/>
          <a:p>
            <a:fld id="{A18BB3EA-F2F7-4507-BB4F-A81578AD0050}" type="slidenum">
              <a:rPr lang="en-GB" smtClean="0"/>
              <a:t>‹#›</a:t>
            </a:fld>
            <a:endParaRPr lang="en-GB"/>
          </a:p>
        </p:txBody>
      </p:sp>
    </p:spTree>
    <p:extLst>
      <p:ext uri="{BB962C8B-B14F-4D97-AF65-F5344CB8AC3E}">
        <p14:creationId xmlns:p14="http://schemas.microsoft.com/office/powerpoint/2010/main" val="316028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ED132-F237-199E-0966-3A2A7D87420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B49484-78BC-D4C1-C9FF-ED3CB03923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EB4A7F-3112-91A5-2B04-C4046A4BCD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E5A772-A300-4CB5-98E5-E6B22218334A}" type="datetimeFigureOut">
              <a:rPr lang="en-GB" smtClean="0"/>
              <a:t>05/04/2024</a:t>
            </a:fld>
            <a:endParaRPr lang="en-GB"/>
          </a:p>
        </p:txBody>
      </p:sp>
      <p:sp>
        <p:nvSpPr>
          <p:cNvPr id="5" name="Footer Placeholder 4">
            <a:extLst>
              <a:ext uri="{FF2B5EF4-FFF2-40B4-BE49-F238E27FC236}">
                <a16:creationId xmlns:a16="http://schemas.microsoft.com/office/drawing/2014/main" id="{B43CBCBE-E1E8-B1FB-69EC-8E60884626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D542C2-85D5-F3F8-6CC2-611FBE4AB15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8BB3EA-F2F7-4507-BB4F-A81578AD0050}" type="slidenum">
              <a:rPr lang="en-GB" smtClean="0"/>
              <a:t>‹#›</a:t>
            </a:fld>
            <a:endParaRPr lang="en-GB"/>
          </a:p>
        </p:txBody>
      </p:sp>
    </p:spTree>
    <p:extLst>
      <p:ext uri="{BB962C8B-B14F-4D97-AF65-F5344CB8AC3E}">
        <p14:creationId xmlns:p14="http://schemas.microsoft.com/office/powerpoint/2010/main" val="70778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rton Hill Academy - Fareshare">
            <a:extLst>
              <a:ext uri="{FF2B5EF4-FFF2-40B4-BE49-F238E27FC236}">
                <a16:creationId xmlns:a16="http://schemas.microsoft.com/office/drawing/2014/main" id="{9F70EACB-4172-A2E0-B7A1-6B8C43583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330" y="1547608"/>
            <a:ext cx="2957513" cy="1071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4E5B20-E453-F982-104D-233D8839ABF2}"/>
              </a:ext>
            </a:extLst>
          </p:cNvPr>
          <p:cNvSpPr txBox="1"/>
          <p:nvPr/>
        </p:nvSpPr>
        <p:spPr>
          <a:xfrm>
            <a:off x="1861393" y="2923495"/>
            <a:ext cx="5421228" cy="2377574"/>
          </a:xfrm>
          <a:prstGeom prst="rect">
            <a:avLst/>
          </a:prstGeom>
          <a:noFill/>
        </p:spPr>
        <p:txBody>
          <a:bodyPr wrap="none" lIns="91440" tIns="45720" rIns="91440" bIns="45720" rtlCol="0" anchor="t">
            <a:spAutoFit/>
          </a:bodyPr>
          <a:lstStyle/>
          <a:p>
            <a:pPr algn="ctr"/>
            <a:r>
              <a:rPr lang="en-US" sz="4950" b="1" dirty="0">
                <a:solidFill>
                  <a:schemeClr val="accent1"/>
                </a:solidFill>
                <a:latin typeface="Lexend Deca Light"/>
              </a:rPr>
              <a:t>Art </a:t>
            </a:r>
          </a:p>
          <a:p>
            <a:pPr algn="ctr"/>
            <a:r>
              <a:rPr lang="en-US" sz="4950" b="1" dirty="0">
                <a:solidFill>
                  <a:schemeClr val="accent1"/>
                </a:solidFill>
                <a:latin typeface="Lexend Deca Light"/>
              </a:rPr>
              <a:t>Progression of Skills</a:t>
            </a:r>
            <a:endParaRPr lang="en-US" sz="4950" b="1" dirty="0">
              <a:solidFill>
                <a:schemeClr val="accent1"/>
              </a:solidFill>
              <a:latin typeface="Lexend Deca Light" pitchFamily="2" charset="0"/>
            </a:endParaRPr>
          </a:p>
          <a:p>
            <a:pPr algn="ctr"/>
            <a:r>
              <a:rPr lang="en-US" sz="4950" b="1" dirty="0">
                <a:solidFill>
                  <a:schemeClr val="accent1"/>
                </a:solidFill>
                <a:latin typeface="Lexend Deca Light" pitchFamily="2" charset="0"/>
              </a:rPr>
              <a:t>2023-24</a:t>
            </a:r>
            <a:endParaRPr lang="en-GB" sz="4950" b="1" dirty="0">
              <a:solidFill>
                <a:schemeClr val="accent1"/>
              </a:solidFill>
              <a:latin typeface="Lexend Deca Light" pitchFamily="2" charset="0"/>
            </a:endParaRPr>
          </a:p>
        </p:txBody>
      </p:sp>
    </p:spTree>
    <p:extLst>
      <p:ext uri="{BB962C8B-B14F-4D97-AF65-F5344CB8AC3E}">
        <p14:creationId xmlns:p14="http://schemas.microsoft.com/office/powerpoint/2010/main" val="5612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19186958"/>
              </p:ext>
            </p:extLst>
          </p:nvPr>
        </p:nvGraphicFramePr>
        <p:xfrm>
          <a:off x="0" y="-8303"/>
          <a:ext cx="9173472" cy="6863303"/>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2221492">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a:latin typeface="Lexend Deca Light"/>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Drawing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6</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can I create a self-portrait using a range of mediums?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r>
                        <a:rPr lang="en-GB" sz="1000" b="1" kern="1200">
                          <a:solidFill>
                            <a:schemeClr val="dk1"/>
                          </a:solidFill>
                          <a:effectLst/>
                          <a:latin typeface="Lexend Deca Light"/>
                          <a:ea typeface="+mn-ea"/>
                          <a:cs typeface="+mn-cs"/>
                        </a:rPr>
                        <a:t>Year 1- </a:t>
                      </a:r>
                      <a:r>
                        <a:rPr lang="en-GB" sz="1000" kern="1200">
                          <a:solidFill>
                            <a:schemeClr val="dk1"/>
                          </a:solidFill>
                          <a:effectLst/>
                          <a:latin typeface="Lexend Deca Light"/>
                          <a:ea typeface="+mn-ea"/>
                          <a:cs typeface="+mn-cs"/>
                        </a:rPr>
                        <a:t>How are line used in art? </a:t>
                      </a:r>
                      <a:endParaRPr lang="en-GB" sz="1000" kern="1200">
                        <a:solidFill>
                          <a:schemeClr val="dk1"/>
                        </a:solidFill>
                        <a:effectLst/>
                        <a:latin typeface="Lexend Deca Light" pitchFamily="2" charset="0"/>
                        <a:ea typeface="+mn-ea"/>
                        <a:cs typeface="+mn-cs"/>
                      </a:endParaRPr>
                    </a:p>
                    <a:p>
                      <a:r>
                        <a:rPr lang="en-GB" sz="1000" b="1" kern="1200">
                          <a:solidFill>
                            <a:schemeClr val="dk1"/>
                          </a:solidFill>
                          <a:effectLst/>
                          <a:latin typeface="Lexend Deca Light"/>
                          <a:ea typeface="+mn-ea"/>
                          <a:cs typeface="+mn-cs"/>
                        </a:rPr>
                        <a:t>Year 2- </a:t>
                      </a:r>
                      <a:r>
                        <a:rPr lang="en-GB" sz="1000" kern="1200">
                          <a:solidFill>
                            <a:schemeClr val="dk1"/>
                          </a:solidFill>
                          <a:effectLst/>
                          <a:latin typeface="Lexend Deca Light"/>
                          <a:ea typeface="+mn-ea"/>
                          <a:cs typeface="+mn-cs"/>
                        </a:rPr>
                        <a:t>How are shapes and lines used to create landscapes? </a:t>
                      </a:r>
                    </a:p>
                    <a:p>
                      <a:r>
                        <a:rPr lang="en-GB" sz="1000" b="1" kern="1200">
                          <a:solidFill>
                            <a:schemeClr val="dk1"/>
                          </a:solidFill>
                          <a:effectLst/>
                          <a:latin typeface="Lexend Deca Light"/>
                          <a:ea typeface="+mn-ea"/>
                          <a:cs typeface="+mn-cs"/>
                        </a:rPr>
                        <a:t>Year 3- </a:t>
                      </a:r>
                      <a:r>
                        <a:rPr lang="en-GB" sz="1000" kern="1200">
                          <a:solidFill>
                            <a:schemeClr val="dk1"/>
                          </a:solidFill>
                          <a:effectLst/>
                          <a:latin typeface="Lexend Deca Light"/>
                          <a:ea typeface="+mn-ea"/>
                          <a:cs typeface="+mn-cs"/>
                        </a:rPr>
                        <a:t>How is hatching and cross hatching used to create tones in drawings?</a:t>
                      </a:r>
                    </a:p>
                    <a:p>
                      <a:r>
                        <a:rPr lang="en-GB" sz="1000" b="1" kern="1200">
                          <a:solidFill>
                            <a:schemeClr val="dk1"/>
                          </a:solidFill>
                          <a:effectLst/>
                          <a:latin typeface="Lexend Deca Light"/>
                          <a:ea typeface="+mn-ea"/>
                          <a:cs typeface="+mn-cs"/>
                        </a:rPr>
                        <a:t>Year 4 </a:t>
                      </a:r>
                      <a:r>
                        <a:rPr lang="en-GB" sz="1000" kern="1200">
                          <a:solidFill>
                            <a:schemeClr val="dk1"/>
                          </a:solidFill>
                          <a:effectLst/>
                          <a:latin typeface="Lexend Deca Light"/>
                          <a:ea typeface="+mn-ea"/>
                          <a:cs typeface="+mn-cs"/>
                        </a:rPr>
                        <a:t>– Know how to select graded pencil for specific purpose</a:t>
                      </a:r>
                    </a:p>
                    <a:p>
                      <a:r>
                        <a:rPr lang="en-GB" sz="1000" b="1" kern="1200">
                          <a:solidFill>
                            <a:schemeClr val="dk1"/>
                          </a:solidFill>
                          <a:effectLst/>
                          <a:latin typeface="Lexend Deca Light"/>
                          <a:ea typeface="+mn-ea"/>
                          <a:cs typeface="+mn-cs"/>
                        </a:rPr>
                        <a:t>Year 5 </a:t>
                      </a:r>
                      <a:r>
                        <a:rPr lang="en-GB" sz="1000" kern="1200">
                          <a:solidFill>
                            <a:schemeClr val="dk1"/>
                          </a:solidFill>
                          <a:effectLst/>
                          <a:latin typeface="Lexend Deca Light"/>
                          <a:ea typeface="+mn-ea"/>
                          <a:cs typeface="+mn-cs"/>
                        </a:rPr>
                        <a:t>– Know how to use ink within their drawing and begin to use perspective.</a:t>
                      </a:r>
                    </a:p>
                  </a:txBody>
                  <a:tcPr marL="68580" marR="68580" marT="0" marB="0"/>
                </a:tc>
                <a:tc gridSpan="2">
                  <a:txBody>
                    <a:bodyPr/>
                    <a:lstStyle/>
                    <a:p>
                      <a:pPr marL="171450" indent="-171450">
                        <a:buFont typeface="Arial" panose="020B0604020202020204" pitchFamily="34" charset="0"/>
                        <a:buChar char="•"/>
                      </a:pPr>
                      <a:r>
                        <a:rPr lang="en-GB" sz="1050">
                          <a:latin typeface="Lexend Deca Light"/>
                        </a:rPr>
                        <a:t>Use a full range of pencils, pastels, charcoal and mixed media to create observational art independently</a:t>
                      </a:r>
                    </a:p>
                    <a:p>
                      <a:pPr marL="171450" indent="-171450">
                        <a:buFont typeface="Arial" panose="020B0604020202020204" pitchFamily="34" charset="0"/>
                        <a:buChar char="•"/>
                      </a:pPr>
                      <a:r>
                        <a:rPr lang="en-GB" sz="1050">
                          <a:latin typeface="Lexend Deca Light"/>
                        </a:rPr>
                        <a:t>Show effect of light on objects and people from different directions</a:t>
                      </a:r>
                    </a:p>
                    <a:p>
                      <a:pPr marL="171450" indent="-171450">
                        <a:buFont typeface="Arial" panose="020B0604020202020204" pitchFamily="34" charset="0"/>
                        <a:buChar char="•"/>
                      </a:pPr>
                      <a:r>
                        <a:rPr lang="en-GB" sz="1050">
                          <a:latin typeface="Lexend Deca Light"/>
                        </a:rPr>
                        <a:t>Know how tone can add impact to a drawing.</a:t>
                      </a:r>
                    </a:p>
                    <a:p>
                      <a:pPr marL="171450" indent="-171450">
                        <a:buFont typeface="Arial" panose="020B0604020202020204" pitchFamily="34" charset="0"/>
                        <a:buChar char="•"/>
                      </a:pPr>
                      <a:r>
                        <a:rPr lang="en-GB" sz="1050">
                          <a:latin typeface="Lexend Deca Light"/>
                        </a:rPr>
                        <a:t>Focus on a small area such as eyes or lips and be able to capture the different tones and shades.</a:t>
                      </a:r>
                    </a:p>
                    <a:p>
                      <a:pPr marL="171450" indent="-171450">
                        <a:buFont typeface="Arial" panose="020B0604020202020204" pitchFamily="34" charset="0"/>
                        <a:buChar char="•"/>
                      </a:pPr>
                      <a:endParaRPr lang="en-GB" sz="1050">
                        <a:latin typeface="Lexend Deca Light"/>
                      </a:endParaRPr>
                    </a:p>
                    <a:p>
                      <a:pPr marL="0" indent="0">
                        <a:buFont typeface="Arial" panose="020B0604020202020204" pitchFamily="34" charset="0"/>
                        <a:buNone/>
                      </a:pPr>
                      <a:endParaRPr lang="en-GB" sz="9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should be able to decide which grade of pencil to use for a particular piece of art work.</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should also be able to decide when it is appropriate to use ink, pastels or charcoal.</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should be confident when using perspective and know about horizons.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should know about the impact of tone in their drawing. </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7. . . .</a:t>
                      </a:r>
                    </a:p>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Show increasing control with drawing with adventurous development using a range of increasing variety of tools to create specific effects.</a:t>
                      </a:r>
                    </a:p>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Emphasis on refinement and quality of finish</a:t>
                      </a:r>
                    </a:p>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Critically and technically analyse and evaluate own and others work, identifying key features, make comparisons and use information to inform developments.</a:t>
                      </a: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pPr lvl="0"/>
                      <a:r>
                        <a:rPr lang="en-GB" sz="950" b="1" kern="1200">
                          <a:solidFill>
                            <a:schemeClr val="dk1"/>
                          </a:solidFill>
                          <a:effectLst/>
                          <a:latin typeface="Lexend Deca Light"/>
                          <a:ea typeface="+mn-ea"/>
                          <a:cs typeface="+mn-cs"/>
                        </a:rPr>
                        <a:t>View finder - </a:t>
                      </a:r>
                      <a:r>
                        <a:rPr lang="en-GB" sz="950" kern="1200">
                          <a:solidFill>
                            <a:schemeClr val="dk1"/>
                          </a:solidFill>
                          <a:effectLst/>
                          <a:latin typeface="Lexend Deca Light"/>
                          <a:ea typeface="+mn-ea"/>
                          <a:cs typeface="+mn-cs"/>
                        </a:rPr>
                        <a:t>techniques used by draftsmen, engravers, and other artists who use mediums that do not allow blending. </a:t>
                      </a:r>
                      <a:endParaRPr lang="en-GB" sz="950" kern="1200">
                        <a:solidFill>
                          <a:schemeClr val="dk1"/>
                        </a:solidFill>
                        <a:effectLst/>
                        <a:latin typeface="Lexend Deca Light" pitchFamily="2" charset="0"/>
                        <a:ea typeface="+mn-ea"/>
                        <a:cs typeface="+mn-cs"/>
                      </a:endParaRPr>
                    </a:p>
                    <a:p>
                      <a:pPr lvl="0"/>
                      <a:r>
                        <a:rPr lang="en-GB" sz="950" b="1" kern="1200">
                          <a:solidFill>
                            <a:schemeClr val="dk1"/>
                          </a:solidFill>
                          <a:effectLst/>
                          <a:latin typeface="Lexend Deca Light"/>
                          <a:ea typeface="+mn-ea"/>
                          <a:cs typeface="+mn-cs"/>
                        </a:rPr>
                        <a:t>Ink</a:t>
                      </a:r>
                      <a:r>
                        <a:rPr lang="en-GB" sz="950" kern="1200">
                          <a:solidFill>
                            <a:schemeClr val="dk1"/>
                          </a:solidFill>
                          <a:effectLst/>
                          <a:latin typeface="Lexend Deca Light"/>
                          <a:ea typeface="+mn-ea"/>
                          <a:cs typeface="+mn-cs"/>
                        </a:rPr>
                        <a:t>- one of the seven elements of art that refers to the visual "feel" of a piece. Reflection- when light bounces off an object. </a:t>
                      </a:r>
                    </a:p>
                    <a:p>
                      <a:pPr lvl="0"/>
                      <a:r>
                        <a:rPr lang="en-GB" sz="950" b="1" kern="1200">
                          <a:solidFill>
                            <a:schemeClr val="dk1"/>
                          </a:solidFill>
                          <a:effectLst/>
                          <a:latin typeface="Lexend Deca Light"/>
                          <a:ea typeface="+mn-ea"/>
                          <a:cs typeface="+mn-cs"/>
                        </a:rPr>
                        <a:t>Tone</a:t>
                      </a:r>
                      <a:r>
                        <a:rPr lang="en-GB" sz="950" kern="1200">
                          <a:solidFill>
                            <a:schemeClr val="dk1"/>
                          </a:solidFill>
                          <a:effectLst/>
                          <a:latin typeface="Lexend Deca Light"/>
                          <a:ea typeface="+mn-ea"/>
                          <a:cs typeface="+mn-cs"/>
                        </a:rPr>
                        <a:t>- the darkening or colouring of an illustration or diagram with parallel lines or a block of colour. </a:t>
                      </a:r>
                    </a:p>
                    <a:p>
                      <a:pPr lvl="0"/>
                      <a:r>
                        <a:rPr lang="en-GB" sz="950" b="1" kern="1200">
                          <a:solidFill>
                            <a:schemeClr val="dk1"/>
                          </a:solidFill>
                          <a:effectLst/>
                          <a:latin typeface="Lexend Deca Light"/>
                          <a:ea typeface="+mn-ea"/>
                          <a:cs typeface="+mn-cs"/>
                        </a:rPr>
                        <a:t>First-hand observation- </a:t>
                      </a:r>
                      <a:r>
                        <a:rPr lang="en-GB" sz="950" kern="1200">
                          <a:solidFill>
                            <a:schemeClr val="dk1"/>
                          </a:solidFill>
                          <a:effectLst/>
                          <a:latin typeface="Lexend Deca Light"/>
                          <a:ea typeface="+mn-ea"/>
                          <a:cs typeface="+mn-cs"/>
                        </a:rPr>
                        <a:t>when you look at surroundings and you draw what you see first. </a:t>
                      </a:r>
                    </a:p>
                    <a:p>
                      <a:endParaRPr lang="en-GB" sz="95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GB" sz="1000">
                          <a:solidFill>
                            <a:srgbClr val="000000"/>
                          </a:solidFill>
                          <a:effectLst/>
                          <a:latin typeface="Lexend Deca Light"/>
                          <a:ea typeface="Calibri" panose="020F0502020204030204" pitchFamily="34" charset="0"/>
                          <a:cs typeface="Comic Sans MS" panose="030F0702030302020204" pitchFamily="66" charset="0"/>
                        </a:rPr>
                        <a:t>Decide on which range of pencils to use for specific tasks.</a:t>
                      </a:r>
                    </a:p>
                    <a:p>
                      <a:pPr marL="171450" indent="-171450">
                        <a:buFont typeface="Arial" panose="020B0604020202020204" pitchFamily="34" charset="0"/>
                        <a:buChar char="•"/>
                      </a:pP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171450" indent="-171450">
                        <a:buFont typeface="Arial" panose="020B0604020202020204" pitchFamily="34" charset="0"/>
                        <a:buChar char="•"/>
                      </a:pPr>
                      <a:r>
                        <a:rPr lang="en-GB" sz="1000">
                          <a:solidFill>
                            <a:srgbClr val="000000"/>
                          </a:solidFill>
                          <a:effectLst/>
                          <a:latin typeface="Lexend Deca Light"/>
                          <a:ea typeface="Calibri" panose="020F0502020204030204" pitchFamily="34" charset="0"/>
                          <a:cs typeface="Comic Sans MS" panose="030F0702030302020204" pitchFamily="66" charset="0"/>
                        </a:rPr>
                        <a:t>Show confidence in using perspective in their drawings.</a:t>
                      </a:r>
                    </a:p>
                    <a:p>
                      <a:pPr marL="171450" indent="-171450">
                        <a:buFont typeface="Arial" panose="020B0604020202020204" pitchFamily="34" charset="0"/>
                        <a:buChar char="•"/>
                      </a:pP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171450" indent="-171450">
                        <a:buFont typeface="Arial" panose="020B0604020202020204" pitchFamily="34" charset="0"/>
                        <a:buChar char="•"/>
                      </a:pPr>
                      <a:r>
                        <a:rPr lang="en-GB" sz="1000">
                          <a:solidFill>
                            <a:srgbClr val="000000"/>
                          </a:solidFill>
                          <a:effectLst/>
                          <a:latin typeface="Lexend Deca Light"/>
                          <a:ea typeface="Calibri" panose="020F0502020204030204" pitchFamily="34" charset="0"/>
                          <a:cs typeface="Comic Sans MS" panose="030F0702030302020204" pitchFamily="66" charset="0"/>
                        </a:rPr>
                        <a:t>Know the impact that tone has on a piece of work.</a:t>
                      </a: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sp>
        <p:nvSpPr>
          <p:cNvPr id="19" name="TextBox 18">
            <a:extLst>
              <a:ext uri="{FF2B5EF4-FFF2-40B4-BE49-F238E27FC236}">
                <a16:creationId xmlns:a16="http://schemas.microsoft.com/office/drawing/2014/main" id="{033D1F0B-590D-DE33-C0EA-77E764EADA6B}"/>
              </a:ext>
            </a:extLst>
          </p:cNvPr>
          <p:cNvSpPr txBox="1"/>
          <p:nvPr/>
        </p:nvSpPr>
        <p:spPr>
          <a:xfrm>
            <a:off x="7303185" y="5442467"/>
            <a:ext cx="1924050" cy="246221"/>
          </a:xfrm>
          <a:prstGeom prst="rect">
            <a:avLst/>
          </a:prstGeom>
          <a:noFill/>
        </p:spPr>
        <p:txBody>
          <a:bodyPr wrap="square" lIns="91440" tIns="45720" rIns="91440" bIns="45720" rtlCol="0" anchor="t">
            <a:spAutoFit/>
          </a:bodyPr>
          <a:lstStyle/>
          <a:p>
            <a:pPr algn="ctr"/>
            <a:r>
              <a:rPr lang="en-GB" sz="1000">
                <a:latin typeface="Lexend Deca Light"/>
              </a:rPr>
              <a:t>Andy Warhol</a:t>
            </a:r>
            <a:endParaRPr lang="en-GB" sz="1000">
              <a:latin typeface="Lexend Deca Light" pitchFamily="2" charset="0"/>
            </a:endParaRPr>
          </a:p>
        </p:txBody>
      </p:sp>
      <p:pic>
        <p:nvPicPr>
          <p:cNvPr id="2" name="Picture 1" descr="Andy Warhol Campbell's Soup I, Chicken Noodle Soup (F. &amp; S. II.45) (Signed  Print) 1968">
            <a:extLst>
              <a:ext uri="{FF2B5EF4-FFF2-40B4-BE49-F238E27FC236}">
                <a16:creationId xmlns:a16="http://schemas.microsoft.com/office/drawing/2014/main" id="{D8393F4E-77B5-868A-C3B5-2821197A54D8}"/>
              </a:ext>
            </a:extLst>
          </p:cNvPr>
          <p:cNvPicPr>
            <a:picLocks noChangeAspect="1"/>
          </p:cNvPicPr>
          <p:nvPr/>
        </p:nvPicPr>
        <p:blipFill>
          <a:blip r:embed="rId2"/>
          <a:stretch>
            <a:fillRect/>
          </a:stretch>
        </p:blipFill>
        <p:spPr>
          <a:xfrm>
            <a:off x="7246817" y="4103479"/>
            <a:ext cx="890139" cy="1397120"/>
          </a:xfrm>
          <a:prstGeom prst="rect">
            <a:avLst/>
          </a:prstGeom>
        </p:spPr>
      </p:pic>
      <p:pic>
        <p:nvPicPr>
          <p:cNvPr id="3" name="Picture 2" descr="Iconic Andy Warhol Portrait of Marilyn Monroe Could Sell for  Record-Breaking $200 Million | Smart News| Smithsonian Magazine">
            <a:extLst>
              <a:ext uri="{FF2B5EF4-FFF2-40B4-BE49-F238E27FC236}">
                <a16:creationId xmlns:a16="http://schemas.microsoft.com/office/drawing/2014/main" id="{C287ABB7-9C06-B06D-ED51-3D17C0B3348D}"/>
              </a:ext>
            </a:extLst>
          </p:cNvPr>
          <p:cNvPicPr>
            <a:picLocks noChangeAspect="1"/>
          </p:cNvPicPr>
          <p:nvPr/>
        </p:nvPicPr>
        <p:blipFill>
          <a:blip r:embed="rId3"/>
          <a:stretch>
            <a:fillRect/>
          </a:stretch>
        </p:blipFill>
        <p:spPr>
          <a:xfrm>
            <a:off x="7895056" y="5688222"/>
            <a:ext cx="1088906" cy="1103103"/>
          </a:xfrm>
          <a:prstGeom prst="rect">
            <a:avLst/>
          </a:prstGeom>
        </p:spPr>
      </p:pic>
      <p:pic>
        <p:nvPicPr>
          <p:cNvPr id="4" name="Picture 3" descr="Pin on Arte con fotos">
            <a:extLst>
              <a:ext uri="{FF2B5EF4-FFF2-40B4-BE49-F238E27FC236}">
                <a16:creationId xmlns:a16="http://schemas.microsoft.com/office/drawing/2014/main" id="{148F3A08-187C-172A-58A1-275154A06B27}"/>
              </a:ext>
            </a:extLst>
          </p:cNvPr>
          <p:cNvPicPr>
            <a:picLocks noChangeAspect="1"/>
          </p:cNvPicPr>
          <p:nvPr/>
        </p:nvPicPr>
        <p:blipFill>
          <a:blip r:embed="rId4"/>
          <a:stretch>
            <a:fillRect/>
          </a:stretch>
        </p:blipFill>
        <p:spPr>
          <a:xfrm>
            <a:off x="2403534" y="4104735"/>
            <a:ext cx="1979043" cy="2587925"/>
          </a:xfrm>
          <a:prstGeom prst="rect">
            <a:avLst/>
          </a:prstGeom>
        </p:spPr>
      </p:pic>
    </p:spTree>
    <p:extLst>
      <p:ext uri="{BB962C8B-B14F-4D97-AF65-F5344CB8AC3E}">
        <p14:creationId xmlns:p14="http://schemas.microsoft.com/office/powerpoint/2010/main" val="290091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67E8763-F95F-81D4-25C0-F3CED0463608}"/>
              </a:ext>
            </a:extLst>
          </p:cNvPr>
          <p:cNvGraphicFramePr>
            <a:graphicFrameLocks noGrp="1"/>
          </p:cNvGraphicFramePr>
          <p:nvPr>
            <p:ph idx="1"/>
            <p:extLst>
              <p:ext uri="{D42A27DB-BD31-4B8C-83A1-F6EECF244321}">
                <p14:modId xmlns:p14="http://schemas.microsoft.com/office/powerpoint/2010/main" val="3119237935"/>
              </p:ext>
            </p:extLst>
          </p:nvPr>
        </p:nvGraphicFramePr>
        <p:xfrm>
          <a:off x="0" y="-147320"/>
          <a:ext cx="9144000" cy="70053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524546225"/>
                    </a:ext>
                  </a:extLst>
                </a:gridCol>
                <a:gridCol w="2286000">
                  <a:extLst>
                    <a:ext uri="{9D8B030D-6E8A-4147-A177-3AD203B41FA5}">
                      <a16:colId xmlns:a16="http://schemas.microsoft.com/office/drawing/2014/main" val="899181069"/>
                    </a:ext>
                  </a:extLst>
                </a:gridCol>
                <a:gridCol w="2286000">
                  <a:extLst>
                    <a:ext uri="{9D8B030D-6E8A-4147-A177-3AD203B41FA5}">
                      <a16:colId xmlns:a16="http://schemas.microsoft.com/office/drawing/2014/main" val="3784773073"/>
                    </a:ext>
                  </a:extLst>
                </a:gridCol>
                <a:gridCol w="2286000">
                  <a:extLst>
                    <a:ext uri="{9D8B030D-6E8A-4147-A177-3AD203B41FA5}">
                      <a16:colId xmlns:a16="http://schemas.microsoft.com/office/drawing/2014/main" val="3709309711"/>
                    </a:ext>
                  </a:extLst>
                </a:gridCol>
              </a:tblGrid>
              <a:tr h="466805">
                <a:tc gridSpan="4">
                  <a:txBody>
                    <a:bodyPr/>
                    <a:lstStyle/>
                    <a:p>
                      <a:pPr algn="ctr"/>
                      <a:r>
                        <a:rPr lang="en-GB" sz="2400">
                          <a:latin typeface="Lexend Deca Light" pitchFamily="2" charset="0"/>
                        </a:rPr>
                        <a:t>Progression Map for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42312533"/>
                  </a:ext>
                </a:extLst>
              </a:tr>
              <a:tr h="378631">
                <a:tc>
                  <a:txBody>
                    <a:bodyPr/>
                    <a:lstStyle/>
                    <a:p>
                      <a:pPr algn="ctr"/>
                      <a:r>
                        <a:rPr lang="en-GB" b="1">
                          <a:latin typeface="Lexend Deca Light" pitchFamily="2" charset="0"/>
                        </a:rPr>
                        <a:t>Nursery</a:t>
                      </a:r>
                    </a:p>
                  </a:txBody>
                  <a:tcPr/>
                </a:tc>
                <a:tc>
                  <a:txBody>
                    <a:bodyPr/>
                    <a:lstStyle/>
                    <a:p>
                      <a:pPr algn="ctr"/>
                      <a:r>
                        <a:rPr lang="en-GB" b="1">
                          <a:latin typeface="Lexend Deca Light" pitchFamily="2" charset="0"/>
                        </a:rPr>
                        <a:t>Reception</a:t>
                      </a:r>
                    </a:p>
                  </a:txBody>
                  <a:tcPr/>
                </a:tc>
                <a:tc>
                  <a:txBody>
                    <a:bodyPr/>
                    <a:lstStyle/>
                    <a:p>
                      <a:pPr algn="ctr"/>
                      <a:r>
                        <a:rPr lang="en-GB" b="1">
                          <a:latin typeface="Lexend Deca Light" pitchFamily="2" charset="0"/>
                        </a:rPr>
                        <a:t>Year 1</a:t>
                      </a:r>
                    </a:p>
                  </a:txBody>
                  <a:tcPr/>
                </a:tc>
                <a:tc>
                  <a:txBody>
                    <a:bodyPr/>
                    <a:lstStyle/>
                    <a:p>
                      <a:pPr algn="ctr"/>
                      <a:r>
                        <a:rPr lang="en-GB" b="1">
                          <a:latin typeface="Lexend Deca Light" pitchFamily="2" charset="0"/>
                        </a:rPr>
                        <a:t>Year 2</a:t>
                      </a:r>
                    </a:p>
                  </a:txBody>
                  <a:tcPr/>
                </a:tc>
                <a:extLst>
                  <a:ext uri="{0D108BD9-81ED-4DB2-BD59-A6C34878D82A}">
                    <a16:rowId xmlns:a16="http://schemas.microsoft.com/office/drawing/2014/main" val="794819872"/>
                  </a:ext>
                </a:extLst>
              </a:tr>
              <a:tr h="2653658">
                <a:tc>
                  <a:txBody>
                    <a:bodyPr/>
                    <a:lstStyle/>
                    <a:p>
                      <a:pPr marL="342900" lvl="0" indent="-342900">
                        <a:lnSpc>
                          <a:spcPct val="107000"/>
                        </a:lnSpc>
                        <a:buFont typeface="Symbol" panose="05050102010706020507" pitchFamily="18" charset="2"/>
                        <a:buChar char=""/>
                      </a:pPr>
                      <a:r>
                        <a:rPr lang="en-GB" sz="1100">
                          <a:effectLst/>
                          <a:latin typeface="Lexend Deca Light" pitchFamily="2" charset="0"/>
                          <a:ea typeface="Calibri" panose="020F0502020204030204" pitchFamily="34" charset="0"/>
                          <a:cs typeface="Times New Roman" panose="02020603050405020304" pitchFamily="18" charset="0"/>
                        </a:rPr>
                        <a:t>To explore and experiment with making marks using chalk, wax crayons, pencils, colouring pencils and felt tips. </a:t>
                      </a:r>
                    </a:p>
                    <a:p>
                      <a:pPr marL="342900" lvl="0" indent="-342900">
                        <a:lnSpc>
                          <a:spcPct val="107000"/>
                        </a:lnSpc>
                        <a:buFont typeface="Symbol" panose="05050102010706020507" pitchFamily="18" charset="2"/>
                        <a:buChar char=""/>
                      </a:pPr>
                      <a:r>
                        <a:rPr lang="en-GB" sz="1100">
                          <a:effectLst/>
                          <a:latin typeface="Lexend Deca Light" pitchFamily="2" charset="0"/>
                          <a:ea typeface="Calibri" panose="020F0502020204030204" pitchFamily="34" charset="0"/>
                          <a:cs typeface="Times New Roman" panose="02020603050405020304" pitchFamily="18" charset="0"/>
                        </a:rPr>
                        <a:t>To use gross motor movements to create large marks- continuous rotations, push/pull, vertical arcs. </a:t>
                      </a:r>
                    </a:p>
                    <a:p>
                      <a:pPr marL="342900" lvl="0" indent="-342900">
                        <a:lnSpc>
                          <a:spcPct val="107000"/>
                        </a:lnSpc>
                        <a:buFont typeface="Symbol" panose="05050102010706020507" pitchFamily="18" charset="2"/>
                        <a:buChar char=""/>
                      </a:pPr>
                      <a:r>
                        <a:rPr lang="en-GB" sz="1100">
                          <a:effectLst/>
                          <a:latin typeface="Lexend Deca Light" pitchFamily="2" charset="0"/>
                          <a:ea typeface="Calibri" panose="020F0502020204030204" pitchFamily="34" charset="0"/>
                          <a:cs typeface="Times New Roman" panose="02020603050405020304" pitchFamily="18" charset="0"/>
                        </a:rPr>
                        <a:t>To talk about marks and patterns created.</a:t>
                      </a:r>
                    </a:p>
                    <a:p>
                      <a:pPr algn="ctr"/>
                      <a:endParaRPr lang="en-GB" sz="1100">
                        <a:latin typeface="Lexend Deca Light" pitchFamily="2" charset="0"/>
                      </a:endParaRPr>
                    </a:p>
                  </a:txBody>
                  <a:tcPr/>
                </a:tc>
                <a:tc>
                  <a:txBody>
                    <a:bodyPr/>
                    <a:lstStyle/>
                    <a:p>
                      <a:pPr marL="342900" lvl="0" indent="-342900">
                        <a:lnSpc>
                          <a:spcPct val="107000"/>
                        </a:lnSpc>
                        <a:buFont typeface="Symbol" panose="05050102010706020507" pitchFamily="18" charset="2"/>
                        <a:buChar char=""/>
                      </a:pPr>
                      <a:r>
                        <a:rPr lang="en-GB" sz="900">
                          <a:effectLst/>
                          <a:latin typeface="Lexend Deca Light" pitchFamily="2" charset="0"/>
                          <a:ea typeface="Calibri" panose="020F0502020204030204" pitchFamily="34" charset="0"/>
                          <a:cs typeface="Times New Roman" panose="02020603050405020304" pitchFamily="18" charset="0"/>
                        </a:rPr>
                        <a:t>To explore making different marks with different resources and begin to compare lines and pastel smudges. </a:t>
                      </a:r>
                    </a:p>
                    <a:p>
                      <a:pPr marL="342900" lvl="0" indent="-342900">
                        <a:lnSpc>
                          <a:spcPct val="107000"/>
                        </a:lnSpc>
                        <a:buFont typeface="Symbol" panose="05050102010706020507" pitchFamily="18" charset="2"/>
                        <a:buChar char=""/>
                      </a:pPr>
                      <a:r>
                        <a:rPr lang="en-GB" sz="900">
                          <a:effectLst/>
                          <a:latin typeface="Lexend Deca Light" pitchFamily="2" charset="0"/>
                          <a:ea typeface="Calibri" panose="020F0502020204030204" pitchFamily="34" charset="0"/>
                          <a:cs typeface="Times New Roman" panose="02020603050405020304" pitchFamily="18" charset="0"/>
                        </a:rPr>
                        <a:t>To explore where chalk and pencils come from. </a:t>
                      </a:r>
                    </a:p>
                    <a:p>
                      <a:pPr marL="342900" lvl="0" indent="-342900">
                        <a:lnSpc>
                          <a:spcPct val="107000"/>
                        </a:lnSpc>
                        <a:buFont typeface="Symbol" panose="05050102010706020507" pitchFamily="18" charset="2"/>
                        <a:buChar char=""/>
                      </a:pPr>
                      <a:r>
                        <a:rPr lang="en-GB" sz="900">
                          <a:effectLst/>
                          <a:latin typeface="Lexend Deca Light" pitchFamily="2" charset="0"/>
                          <a:ea typeface="Calibri" panose="020F0502020204030204" pitchFamily="34" charset="0"/>
                          <a:cs typeface="Times New Roman" panose="02020603050405020304" pitchFamily="18" charset="0"/>
                        </a:rPr>
                        <a:t>To discuss marks and patterns created and begin to give reasons for their choices. </a:t>
                      </a:r>
                    </a:p>
                    <a:p>
                      <a:pPr marL="342900" lvl="0" indent="-342900">
                        <a:lnSpc>
                          <a:spcPct val="107000"/>
                        </a:lnSpc>
                        <a:buFont typeface="Symbol" panose="05050102010706020507" pitchFamily="18" charset="2"/>
                        <a:buChar char=""/>
                      </a:pPr>
                      <a:r>
                        <a:rPr lang="en-GB" sz="900">
                          <a:effectLst/>
                          <a:latin typeface="Lexend Deca Light" pitchFamily="2" charset="0"/>
                          <a:ea typeface="Calibri" panose="020F0502020204030204" pitchFamily="34" charset="0"/>
                          <a:cs typeface="Times New Roman" panose="02020603050405020304" pitchFamily="18" charset="0"/>
                        </a:rPr>
                        <a:t>Draw from memory and observation. </a:t>
                      </a:r>
                    </a:p>
                    <a:p>
                      <a:pPr marL="342900" lvl="0" indent="-342900">
                        <a:lnSpc>
                          <a:spcPct val="107000"/>
                        </a:lnSpc>
                        <a:buFont typeface="Symbol" panose="05050102010706020507" pitchFamily="18" charset="2"/>
                        <a:buChar char=""/>
                      </a:pPr>
                      <a:r>
                        <a:rPr lang="en-GB" sz="900">
                          <a:effectLst/>
                          <a:latin typeface="Lexend Deca Light" pitchFamily="2" charset="0"/>
                          <a:ea typeface="Calibri" panose="020F0502020204030204" pitchFamily="34" charset="0"/>
                          <a:cs typeface="Times New Roman" panose="02020603050405020304" pitchFamily="18" charset="0"/>
                        </a:rPr>
                        <a:t>Introduce dark and light pencils (e.g., 8B and HB)</a:t>
                      </a:r>
                    </a:p>
                  </a:txBody>
                  <a:tcPr/>
                </a:tc>
                <a:tc>
                  <a:txBody>
                    <a:bodyPr/>
                    <a:lstStyle/>
                    <a:p>
                      <a:pPr marL="342900" lvl="0" indent="-342900" algn="l">
                        <a:buFont typeface="Symbol" panose="05050102010706020507" pitchFamily="18" charset="2"/>
                        <a:buChar char=""/>
                      </a:pPr>
                      <a:r>
                        <a:rPr lang="en-US" sz="900">
                          <a:solidFill>
                            <a:srgbClr val="000000"/>
                          </a:solidFill>
                          <a:effectLst/>
                          <a:latin typeface="Lexend Deca Light" pitchFamily="2" charset="0"/>
                          <a:ea typeface="Calibri" panose="020F0502020204030204" pitchFamily="34" charset="0"/>
                          <a:cs typeface="Comic Sans MS" panose="030F0702030302020204" pitchFamily="66" charset="0"/>
                        </a:rPr>
                        <a:t>To explore a range of different drawing mediums to create and invent a range of lines and alter thickness using different mediums.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a:solidFill>
                            <a:srgbClr val="000000"/>
                          </a:solidFill>
                          <a:effectLst/>
                          <a:latin typeface="Lexend Deca Light" pitchFamily="2" charset="0"/>
                          <a:ea typeface="Calibri" panose="020F0502020204030204" pitchFamily="34" charset="0"/>
                          <a:cs typeface="Comic Sans MS" panose="030F0702030302020204" pitchFamily="66" charset="0"/>
                        </a:rPr>
                        <a:t>To explore how famous artists use dots, lines and shapes to create works of art.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a:solidFill>
                            <a:srgbClr val="000000"/>
                          </a:solidFill>
                          <a:effectLst/>
                          <a:latin typeface="Lexend Deca Light" pitchFamily="2" charset="0"/>
                          <a:ea typeface="Calibri" panose="020F0502020204030204" pitchFamily="34" charset="0"/>
                          <a:cs typeface="Comic Sans MS" panose="030F0702030302020204" pitchFamily="66" charset="0"/>
                        </a:rPr>
                        <a:t>To link a range of lines together to create a piece of artwork.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a:solidFill>
                            <a:srgbClr val="000000"/>
                          </a:solidFill>
                          <a:effectLst/>
                          <a:latin typeface="Lexend Deca Light" pitchFamily="2" charset="0"/>
                          <a:ea typeface="Calibri" panose="020F0502020204030204" pitchFamily="34" charset="0"/>
                          <a:cs typeface="Comic Sans MS" panose="030F0702030302020204" pitchFamily="66" charset="0"/>
                        </a:rPr>
                        <a:t>To explore how shapes can be used to create a piece of artwork. </a:t>
                      </a:r>
                    </a:p>
                    <a:p>
                      <a:pPr marL="342900" lvl="0" indent="-342900" algn="l">
                        <a:buFont typeface="Symbol" panose="05050102010706020507" pitchFamily="18" charset="2"/>
                        <a:buChar char=""/>
                      </a:pPr>
                      <a:r>
                        <a:rPr lang="en-US" sz="900">
                          <a:solidFill>
                            <a:srgbClr val="000000"/>
                          </a:solidFill>
                          <a:effectLst/>
                          <a:latin typeface="Lexend Deca Light" pitchFamily="2" charset="0"/>
                          <a:ea typeface="Calibri" panose="020F0502020204030204" pitchFamily="34" charset="0"/>
                          <a:cs typeface="Comic Sans MS" panose="030F0702030302020204" pitchFamily="66" charset="0"/>
                        </a:rPr>
                        <a:t>To explore self-portraits to apply the dots, lines and shapes skills.</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lnSpc>
                          <a:spcPct val="107000"/>
                        </a:lnSpc>
                        <a:buFont typeface="Symbol" panose="05050102010706020507" pitchFamily="18" charset="2"/>
                        <a:buChar char=""/>
                      </a:pPr>
                      <a:r>
                        <a:rPr lang="en-GB" sz="900">
                          <a:effectLst/>
                          <a:latin typeface="Lexend Deca Light" pitchFamily="2" charset="0"/>
                          <a:ea typeface="Calibri" panose="020F0502020204030204" pitchFamily="34" charset="0"/>
                          <a:cs typeface="Times New Roman" panose="02020603050405020304" pitchFamily="18" charset="0"/>
                        </a:rPr>
                        <a:t>To experiment with overlapping shapes.</a:t>
                      </a:r>
                    </a:p>
                    <a:p>
                      <a:pPr marL="342900" lvl="0" indent="-342900" algn="l">
                        <a:lnSpc>
                          <a:spcPct val="107000"/>
                        </a:lnSpc>
                        <a:buFont typeface="Symbol" panose="05050102010706020507" pitchFamily="18" charset="2"/>
                        <a:buChar char=""/>
                      </a:pPr>
                      <a:r>
                        <a:rPr lang="en-GB" sz="900">
                          <a:effectLst/>
                          <a:latin typeface="Lexend Deca Light" pitchFamily="2" charset="0"/>
                          <a:ea typeface="Calibri" panose="020F0502020204030204" pitchFamily="34" charset="0"/>
                          <a:cs typeface="Times New Roman" panose="02020603050405020304" pitchFamily="18" charset="0"/>
                        </a:rPr>
                        <a:t>Confident in using pastels and charcoal</a:t>
                      </a:r>
                    </a:p>
                  </a:txBody>
                  <a:tcPr/>
                </a:tc>
                <a:tc>
                  <a:txBody>
                    <a:bodyPr/>
                    <a:lstStyle/>
                    <a:p>
                      <a:pPr marL="171450" lvl="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To explore lines and blending using pencils, pastels chalk and oil pastels.</a:t>
                      </a:r>
                    </a:p>
                    <a:p>
                      <a:pPr marL="171450" lvl="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Choose when to use dots or lines to show texture or patterns. </a:t>
                      </a: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study and analyse landscapes using artists’ vocabulary.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identify backgrounds and foregrounds in a landscape.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study landscapes created by famous artists.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use secondary source images to observe and draw a landscape.</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To create objects in the foreground that appear larger than those in the background. </a:t>
                      </a:r>
                    </a:p>
                    <a:p>
                      <a:pPr marL="17145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Add 2H to the pencil range.</a:t>
                      </a:r>
                      <a:endParaRPr lang="en-GB" sz="900">
                        <a:effectLst/>
                        <a:latin typeface="Lexend Deca Light"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77483566"/>
                  </a:ext>
                </a:extLst>
              </a:tr>
              <a:tr h="378631">
                <a:tc>
                  <a:txBody>
                    <a:bodyPr/>
                    <a:lstStyle/>
                    <a:p>
                      <a:pPr algn="ctr"/>
                      <a:r>
                        <a:rPr lang="en-GB" b="1">
                          <a:latin typeface="Lexend Deca Light" pitchFamily="2" charset="0"/>
                        </a:rPr>
                        <a:t>Year 3</a:t>
                      </a:r>
                    </a:p>
                  </a:txBody>
                  <a:tcPr/>
                </a:tc>
                <a:tc>
                  <a:txBody>
                    <a:bodyPr/>
                    <a:lstStyle/>
                    <a:p>
                      <a:pPr algn="ctr"/>
                      <a:r>
                        <a:rPr lang="en-GB" b="1">
                          <a:latin typeface="Lexend Deca Light" pitchFamily="2" charset="0"/>
                        </a:rPr>
                        <a:t>Year 4</a:t>
                      </a:r>
                    </a:p>
                  </a:txBody>
                  <a:tcPr/>
                </a:tc>
                <a:tc>
                  <a:txBody>
                    <a:bodyPr/>
                    <a:lstStyle/>
                    <a:p>
                      <a:pPr algn="ctr"/>
                      <a:r>
                        <a:rPr lang="en-GB" b="1">
                          <a:latin typeface="Lexend Deca Light" pitchFamily="2" charset="0"/>
                        </a:rPr>
                        <a:t>Year 5</a:t>
                      </a:r>
                    </a:p>
                  </a:txBody>
                  <a:tcPr/>
                </a:tc>
                <a:tc>
                  <a:txBody>
                    <a:bodyPr/>
                    <a:lstStyle/>
                    <a:p>
                      <a:pPr algn="ctr"/>
                      <a:r>
                        <a:rPr lang="en-GB" b="1">
                          <a:latin typeface="Lexend Deca Light" pitchFamily="2" charset="0"/>
                        </a:rPr>
                        <a:t>Year 6</a:t>
                      </a:r>
                    </a:p>
                  </a:txBody>
                  <a:tcPr/>
                </a:tc>
                <a:extLst>
                  <a:ext uri="{0D108BD9-81ED-4DB2-BD59-A6C34878D82A}">
                    <a16:rowId xmlns:a16="http://schemas.microsoft.com/office/drawing/2014/main" val="1946044627"/>
                  </a:ext>
                </a:extLst>
              </a:tr>
              <a:tr h="3127595">
                <a:tc>
                  <a:txBody>
                    <a:bodyPr/>
                    <a:lstStyle/>
                    <a:p>
                      <a:pPr marL="171450" lvl="0" indent="-171450">
                        <a:buFont typeface="Arial" panose="020B0604020202020204" pitchFamily="34" charset="0"/>
                        <a:buChar char="•"/>
                      </a:pPr>
                      <a:r>
                        <a:rPr lang="en-US" sz="850" kern="1200">
                          <a:solidFill>
                            <a:schemeClr val="dk1"/>
                          </a:solidFill>
                          <a:effectLst/>
                          <a:latin typeface="Lexend Deca Light" pitchFamily="2" charset="0"/>
                          <a:ea typeface="+mn-ea"/>
                          <a:cs typeface="+mn-cs"/>
                        </a:rPr>
                        <a:t>To explore and experiment with graded pencils to shown tone and texture and annotate findings in sketchbooks. </a:t>
                      </a:r>
                      <a:endParaRPr lang="en-GB" sz="85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850" kern="1200">
                          <a:solidFill>
                            <a:schemeClr val="dk1"/>
                          </a:solidFill>
                          <a:effectLst/>
                          <a:latin typeface="Lexend Deca Light" pitchFamily="2" charset="0"/>
                          <a:ea typeface="+mn-ea"/>
                          <a:cs typeface="+mn-cs"/>
                        </a:rPr>
                        <a:t>To develop charcoal skills by using the edge to create tone, pressing hard to make dense marks and using your finger to smudge</a:t>
                      </a:r>
                      <a:endParaRPr lang="en-GB" sz="85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850" kern="1200">
                          <a:solidFill>
                            <a:schemeClr val="dk1"/>
                          </a:solidFill>
                          <a:effectLst/>
                          <a:latin typeface="Lexend Deca Light" pitchFamily="2" charset="0"/>
                          <a:ea typeface="+mn-ea"/>
                          <a:cs typeface="+mn-cs"/>
                        </a:rPr>
                        <a:t>Use drawing materials that are appropriate for different weathers – such as a stormy sea or a calm sky</a:t>
                      </a:r>
                      <a:endParaRPr lang="en-GB" sz="85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850" kern="1200">
                          <a:solidFill>
                            <a:schemeClr val="dk1"/>
                          </a:solidFill>
                          <a:effectLst/>
                          <a:latin typeface="Lexend Deca Light" pitchFamily="2" charset="0"/>
                          <a:ea typeface="+mn-ea"/>
                          <a:cs typeface="+mn-cs"/>
                        </a:rPr>
                        <a:t>To draw from first-hand observation and secondary sources images e.g., pictures and artists’ copies. </a:t>
                      </a:r>
                      <a:endParaRPr lang="en-GB" sz="85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850" kern="1200">
                          <a:solidFill>
                            <a:schemeClr val="dk1"/>
                          </a:solidFill>
                          <a:effectLst/>
                          <a:latin typeface="Lexend Deca Light" pitchFamily="2" charset="0"/>
                          <a:ea typeface="+mn-ea"/>
                          <a:cs typeface="+mn-cs"/>
                        </a:rPr>
                        <a:t>To explore hatching and cross hatching to show tone and texture. </a:t>
                      </a:r>
                      <a:endParaRPr lang="en-GB" sz="85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850" kern="1200">
                          <a:solidFill>
                            <a:schemeClr val="dk1"/>
                          </a:solidFill>
                          <a:effectLst/>
                          <a:latin typeface="Lexend Deca Light" pitchFamily="2" charset="0"/>
                          <a:ea typeface="+mn-ea"/>
                          <a:cs typeface="+mn-cs"/>
                        </a:rPr>
                        <a:t>To identify areas of shadow and light and blend tones accurately to create soft gradients. </a:t>
                      </a:r>
                    </a:p>
                    <a:p>
                      <a:pPr marL="171450" indent="-171450">
                        <a:buFont typeface="Arial" panose="020B0604020202020204" pitchFamily="34" charset="0"/>
                        <a:buChar char="•"/>
                      </a:pPr>
                      <a:r>
                        <a:rPr lang="en-GB" sz="850" kern="1200">
                          <a:solidFill>
                            <a:schemeClr val="dk1"/>
                          </a:solidFill>
                          <a:effectLst/>
                          <a:latin typeface="Lexend Deca Light" pitchFamily="2" charset="0"/>
                          <a:ea typeface="+mn-ea"/>
                          <a:cs typeface="+mn-cs"/>
                        </a:rPr>
                        <a:t>Draw on a range of different scales.</a:t>
                      </a:r>
                    </a:p>
                    <a:p>
                      <a:pPr marL="171450" indent="-171450">
                        <a:buFont typeface="Arial" panose="020B0604020202020204" pitchFamily="34" charset="0"/>
                        <a:buChar char="•"/>
                      </a:pPr>
                      <a:r>
                        <a:rPr lang="en-GB" sz="850" kern="1200">
                          <a:solidFill>
                            <a:schemeClr val="dk1"/>
                          </a:solidFill>
                          <a:effectLst/>
                          <a:latin typeface="Lexend Deca Light" pitchFamily="2" charset="0"/>
                          <a:ea typeface="+mn-ea"/>
                          <a:cs typeface="+mn-cs"/>
                        </a:rPr>
                        <a:t>Use chalk pastels and charcoal and chalk to create effect and depth, etc.  </a:t>
                      </a:r>
                    </a:p>
                    <a:p>
                      <a:pPr marL="0" indent="0">
                        <a:buFont typeface="Arial" panose="020B0604020202020204" pitchFamily="34" charset="0"/>
                        <a:buNone/>
                      </a:pPr>
                      <a:endParaRPr lang="en-GB" sz="80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lvl="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To explore blending lines to create different shades and tones with different drawing mediums. Select which grade of pencil would be best to use on the chosen area to create line, tone and texture.  </a:t>
                      </a: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explore how light and shadow is captured in the correct areas with knowledge of light source.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draw from observation and apply shades and tones.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To refine techniques when using oil pastels and blend colours to create different tones and shades.</a:t>
                      </a:r>
                    </a:p>
                    <a:p>
                      <a:pPr marL="17145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Add 6B to the pencil range</a:t>
                      </a:r>
                      <a:endParaRPr lang="en-GB" sz="90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use a range of mark making techniques to show contrast and tone in drawings when creating perspective pieces.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make small studies from observation using viewfinders to focus on selected parts.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pitchFamily="2" charset="0"/>
                          <a:ea typeface="+mn-ea"/>
                          <a:cs typeface="+mn-cs"/>
                        </a:rPr>
                        <a:t>To draw from first-hand observation and from source material.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To explore the work of famous architects and designers and experiment with some of these styles.. </a:t>
                      </a: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Use perspective and proportion. </a:t>
                      </a:r>
                    </a:p>
                    <a:p>
                      <a:pPr marL="17145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Select an appropriate style of a piece of artwork </a:t>
                      </a:r>
                      <a:endParaRPr lang="en-GB" sz="900" i="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GB" sz="1000">
                          <a:latin typeface="Lexend Deca Light" pitchFamily="2" charset="0"/>
                        </a:rPr>
                        <a:t>Use a full range of pencils, pastels, charcoal and mixed media to create observational art independently</a:t>
                      </a:r>
                    </a:p>
                    <a:p>
                      <a:pPr marL="171450" indent="-171450">
                        <a:buFont typeface="Arial" panose="020B0604020202020204" pitchFamily="34" charset="0"/>
                        <a:buChar char="•"/>
                      </a:pPr>
                      <a:r>
                        <a:rPr lang="en-GB" sz="1000">
                          <a:latin typeface="Lexend Deca Light" pitchFamily="2" charset="0"/>
                        </a:rPr>
                        <a:t>Show effect of light on objects and people from different directions</a:t>
                      </a:r>
                    </a:p>
                    <a:p>
                      <a:pPr marL="171450" indent="-171450">
                        <a:buFont typeface="Arial" panose="020B0604020202020204" pitchFamily="34" charset="0"/>
                        <a:buChar char="•"/>
                      </a:pPr>
                      <a:r>
                        <a:rPr lang="en-GB" sz="1000">
                          <a:latin typeface="Lexend Deca Light" pitchFamily="2" charset="0"/>
                        </a:rPr>
                        <a:t>Know how tone can add impact to a drawing.</a:t>
                      </a:r>
                    </a:p>
                    <a:p>
                      <a:pPr marL="171450" indent="-171450">
                        <a:buFont typeface="Arial" panose="020B0604020202020204" pitchFamily="34" charset="0"/>
                        <a:buChar char="•"/>
                      </a:pPr>
                      <a:r>
                        <a:rPr lang="en-GB" sz="1000">
                          <a:latin typeface="Lexend Deca Light" pitchFamily="2" charset="0"/>
                        </a:rPr>
                        <a:t>Focus on a small area such as eyes or lips and be able to capture the different tones and shades.</a:t>
                      </a:r>
                    </a:p>
                    <a:p>
                      <a:pPr marL="171450" indent="-171450">
                        <a:buFont typeface="Arial" panose="020B0604020202020204" pitchFamily="34" charset="0"/>
                        <a:buChar char="•"/>
                      </a:pPr>
                      <a:r>
                        <a:rPr lang="en-GB" sz="1000">
                          <a:latin typeface="Lexend Deca Light" pitchFamily="2" charset="0"/>
                        </a:rPr>
                        <a:t>Use perspective in their work, using a single focal point and horizon</a:t>
                      </a:r>
                    </a:p>
                    <a:p>
                      <a:pPr marL="171450" indent="-171450">
                        <a:buFont typeface="Arial" panose="020B0604020202020204" pitchFamily="34" charset="0"/>
                        <a:buChar char="•"/>
                      </a:pPr>
                      <a:r>
                        <a:rPr lang="en-GB" sz="1000">
                          <a:latin typeface="Lexend Deca Light" pitchFamily="2" charset="0"/>
                        </a:rPr>
                        <a:t>Add 4H to the pencil range.</a:t>
                      </a:r>
                    </a:p>
                    <a:p>
                      <a:pPr marL="171450" indent="-171450">
                        <a:buFont typeface="Arial" panose="020B0604020202020204" pitchFamily="34" charset="0"/>
                        <a:buChar char="•"/>
                      </a:pPr>
                      <a:r>
                        <a:rPr lang="en-GB" sz="1000">
                          <a:latin typeface="Lexend Deca Light" pitchFamily="2" charset="0"/>
                        </a:rPr>
                        <a:t>Experiment with ink.</a:t>
                      </a:r>
                    </a:p>
                    <a:p>
                      <a:pPr marL="0" indent="0">
                        <a:buFont typeface="Arial" panose="020B0604020202020204" pitchFamily="34" charset="0"/>
                        <a:buNone/>
                      </a:pPr>
                      <a:endParaRPr lang="en-GB" sz="1000">
                        <a:latin typeface="Lexend Deca Light" pitchFamily="2" charset="0"/>
                      </a:endParaRPr>
                    </a:p>
                    <a:p>
                      <a:pPr algn="ctr"/>
                      <a:endParaRPr lang="en-GB" sz="1000">
                        <a:latin typeface="Lexend Deca Light" pitchFamily="2" charset="0"/>
                      </a:endParaRPr>
                    </a:p>
                  </a:txBody>
                  <a:tcPr/>
                </a:tc>
                <a:extLst>
                  <a:ext uri="{0D108BD9-81ED-4DB2-BD59-A6C34878D82A}">
                    <a16:rowId xmlns:a16="http://schemas.microsoft.com/office/drawing/2014/main" val="3858659630"/>
                  </a:ext>
                </a:extLst>
              </a:tr>
            </a:tbl>
          </a:graphicData>
        </a:graphic>
      </p:graphicFrame>
    </p:spTree>
    <p:extLst>
      <p:ext uri="{BB962C8B-B14F-4D97-AF65-F5344CB8AC3E}">
        <p14:creationId xmlns:p14="http://schemas.microsoft.com/office/powerpoint/2010/main" val="12101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nvPr>
        </p:nvGraphicFramePr>
        <p:xfrm>
          <a:off x="1" y="0"/>
          <a:ext cx="9235198" cy="6578637"/>
        </p:xfrm>
        <a:graphic>
          <a:graphicData uri="http://schemas.openxmlformats.org/drawingml/2006/table">
            <a:tbl>
              <a:tblPr firstRow="1" bandRow="1">
                <a:tableStyleId>{5C22544A-7EE6-4342-B048-85BDC9FD1C3A}</a:tableStyleId>
              </a:tblPr>
              <a:tblGrid>
                <a:gridCol w="2189238">
                  <a:extLst>
                    <a:ext uri="{9D8B030D-6E8A-4147-A177-3AD203B41FA5}">
                      <a16:colId xmlns:a16="http://schemas.microsoft.com/office/drawing/2014/main" val="3908753115"/>
                    </a:ext>
                  </a:extLst>
                </a:gridCol>
                <a:gridCol w="2318254">
                  <a:extLst>
                    <a:ext uri="{9D8B030D-6E8A-4147-A177-3AD203B41FA5}">
                      <a16:colId xmlns:a16="http://schemas.microsoft.com/office/drawing/2014/main" val="1647246506"/>
                    </a:ext>
                  </a:extLst>
                </a:gridCol>
                <a:gridCol w="780124">
                  <a:extLst>
                    <a:ext uri="{9D8B030D-6E8A-4147-A177-3AD203B41FA5}">
                      <a16:colId xmlns:a16="http://schemas.microsoft.com/office/drawing/2014/main" val="4263847423"/>
                    </a:ext>
                  </a:extLst>
                </a:gridCol>
                <a:gridCol w="1567602">
                  <a:extLst>
                    <a:ext uri="{9D8B030D-6E8A-4147-A177-3AD203B41FA5}">
                      <a16:colId xmlns:a16="http://schemas.microsoft.com/office/drawing/2014/main" val="4161121763"/>
                    </a:ext>
                  </a:extLst>
                </a:gridCol>
                <a:gridCol w="515640">
                  <a:extLst>
                    <a:ext uri="{9D8B030D-6E8A-4147-A177-3AD203B41FA5}">
                      <a16:colId xmlns:a16="http://schemas.microsoft.com/office/drawing/2014/main" val="129433267"/>
                    </a:ext>
                  </a:extLst>
                </a:gridCol>
                <a:gridCol w="1864340">
                  <a:extLst>
                    <a:ext uri="{9D8B030D-6E8A-4147-A177-3AD203B41FA5}">
                      <a16:colId xmlns:a16="http://schemas.microsoft.com/office/drawing/2014/main" val="3842413445"/>
                    </a:ext>
                  </a:extLst>
                </a:gridCol>
              </a:tblGrid>
              <a:tr h="373259">
                <a:tc gridSpan="6">
                  <a:txBody>
                    <a:bodyPr/>
                    <a:lstStyle/>
                    <a:p>
                      <a:pPr algn="ctr"/>
                      <a:r>
                        <a:rPr lang="en-GB">
                          <a:latin typeface="Lexend Deca Light" pitchFamily="2" charset="0"/>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3259">
                <a:tc gridSpan="2">
                  <a:txBody>
                    <a:bodyPr/>
                    <a:lstStyle/>
                    <a:p>
                      <a:pP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Art and design area: </a:t>
                      </a:r>
                      <a:r>
                        <a:rPr lang="en-GB" sz="1800" b="1">
                          <a:effectLst/>
                          <a:latin typeface="Lexend Deca Light" pitchFamily="2" charset="0"/>
                          <a:ea typeface="Calibri" panose="020F0502020204030204" pitchFamily="34" charset="0"/>
                          <a:cs typeface="Times New Roman" panose="02020603050405020304" pitchFamily="18" charset="0"/>
                        </a:rPr>
                        <a:t>Painting</a:t>
                      </a:r>
                      <a:r>
                        <a:rPr lang="en-GB" sz="1800">
                          <a:effectLst/>
                          <a:latin typeface="Lexend Deca Light" pitchFamily="2" charset="0"/>
                          <a:ea typeface="Calibri" panose="020F0502020204030204" pitchFamily="34" charset="0"/>
                          <a:cs typeface="Times New Roman" panose="02020603050405020304" pitchFamily="18" charset="0"/>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Year group: </a:t>
                      </a:r>
                      <a:r>
                        <a:rPr lang="en-GB" sz="1800" b="1">
                          <a:effectLst/>
                          <a:latin typeface="Lexend Deca Light" pitchFamily="2" charset="0"/>
                          <a:ea typeface="Calibri" panose="020F0502020204030204" pitchFamily="34" charset="0"/>
                          <a:cs typeface="Times New Roman" panose="02020603050405020304" pitchFamily="18" charset="0"/>
                        </a:rPr>
                        <a:t>Nursery</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3259">
                <a:tc gridSpan="6">
                  <a:txBody>
                    <a:bodyPr/>
                    <a:lstStyle/>
                    <a:p>
                      <a:pPr algn="ctr">
                        <a:lnSpc>
                          <a:spcPct val="107000"/>
                        </a:lnSpc>
                        <a:spcAft>
                          <a:spcPts val="800"/>
                        </a:spcAft>
                      </a:pPr>
                      <a:r>
                        <a:rPr lang="en-GB" sz="1800" b="1">
                          <a:effectLst/>
                          <a:latin typeface="Lexend Deca Light" pitchFamily="2" charset="0"/>
                          <a:ea typeface="Calibri" panose="020F0502020204030204" pitchFamily="34" charset="0"/>
                          <a:cs typeface="Times New Roman" panose="02020603050405020304" pitchFamily="18" charset="0"/>
                        </a:rPr>
                        <a:t>What is painting?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04859">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Prior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What success looks like: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pitchFamily="2" charset="0"/>
                          <a:ea typeface="Calibri" panose="020F0502020204030204" pitchFamily="34" charset="0"/>
                          <a:cs typeface="Times New Roman" panose="02020603050405020304" pitchFamily="18" charset="0"/>
                        </a:rPr>
                        <a:t>Future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1730862">
                <a:tc>
                  <a:txBody>
                    <a:bodyPr/>
                    <a:lstStyle/>
                    <a:p>
                      <a:pPr>
                        <a:lnSpc>
                          <a:spcPct val="107000"/>
                        </a:lnSpc>
                        <a:spcAft>
                          <a:spcPts val="800"/>
                        </a:spcAft>
                      </a:pPr>
                      <a:r>
                        <a:rPr lang="en-GB" sz="1100" b="1">
                          <a:effectLst/>
                          <a:latin typeface="Lexend Deca Light" pitchFamily="2" charset="0"/>
                          <a:ea typeface="Calibri" panose="020F0502020204030204" pitchFamily="34" charset="0"/>
                          <a:cs typeface="Times New Roman" panose="02020603050405020304" pitchFamily="18" charset="0"/>
                        </a:rPr>
                        <a:t>N/A</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experiment with a range of painting tools such as thick and thin paintbrushes, spatulas, combs, toothbrushes.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explore and experiment with making marks using all paint tools above.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explore colour mixing using poster paint.</a:t>
                      </a:r>
                    </a:p>
                  </a:txBody>
                  <a:tcPr marL="68580" marR="68580" marT="0" marB="0"/>
                </a:tc>
                <a:tc gridSpan="2">
                  <a:txBody>
                    <a:bodyPr/>
                    <a:lstStyle/>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Colour names, yellow, red, blue, green, orange and purple (primary and secondary colours)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The colours white and black. </a:t>
                      </a:r>
                    </a:p>
                    <a:p>
                      <a:pPr marL="342900" lvl="0" indent="-342900">
                        <a:lnSpc>
                          <a:spcPct val="107000"/>
                        </a:lnSpc>
                        <a:spcAft>
                          <a:spcPts val="800"/>
                        </a:spcAft>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Know some different types of paint (watercolour and poster paint)</a:t>
                      </a:r>
                    </a:p>
                  </a:txBody>
                  <a:tcPr marL="68580" marR="68580" marT="0" marB="0"/>
                </a:tc>
                <a:tc hMerge="1">
                  <a:txBody>
                    <a:bodyPr/>
                    <a:lstStyle/>
                    <a:p>
                      <a:endParaRPr lang="en-GB"/>
                    </a:p>
                  </a:txBody>
                  <a:tcPr/>
                </a:tc>
                <a:tc gridSpan="2">
                  <a:txBody>
                    <a:bodyPr/>
                    <a:lstStyle/>
                    <a:p>
                      <a:pPr>
                        <a:lnSpc>
                          <a:spcPct val="107000"/>
                        </a:lnSpc>
                        <a:spcAft>
                          <a:spcPts val="800"/>
                        </a:spcAft>
                      </a:pPr>
                      <a:r>
                        <a:rPr lang="en-GB" sz="1000" b="1" i="1">
                          <a:effectLst/>
                          <a:latin typeface="Lexend Deca Light" pitchFamily="2" charset="0"/>
                          <a:ea typeface="Calibri" panose="020F0502020204030204" pitchFamily="34" charset="0"/>
                          <a:cs typeface="Times New Roman" panose="02020603050405020304" pitchFamily="18" charset="0"/>
                        </a:rPr>
                        <a:t>In Reception: </a:t>
                      </a:r>
                      <a:endParaRPr lang="en-GB" sz="1000">
                        <a:effectLst/>
                        <a:latin typeface="Lexend Deca Light" pitchFamily="2" charset="0"/>
                        <a:ea typeface="Calibri" panose="020F0502020204030204" pitchFamily="34" charset="0"/>
                        <a:cs typeface="Times New Roman" panose="02020603050405020304" pitchFamily="18" charset="0"/>
                      </a:endParaRPr>
                    </a:p>
                    <a:p>
                      <a:r>
                        <a:rPr lang="en-US" sz="1000" i="1">
                          <a:solidFill>
                            <a:srgbClr val="000000"/>
                          </a:solidFill>
                          <a:effectLst/>
                          <a:latin typeface="Lexend Deca Light" pitchFamily="2" charset="0"/>
                          <a:ea typeface="Calibri" panose="020F0502020204030204" pitchFamily="34" charset="0"/>
                          <a:cs typeface="Comic Sans MS" panose="030F0702030302020204" pitchFamily="66" charset="0"/>
                        </a:rPr>
                        <a:t>To explore and refine colour mixing using namely poster paint. </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p>
                      <a:pPr>
                        <a:lnSpc>
                          <a:spcPct val="107000"/>
                        </a:lnSpc>
                        <a:spcAft>
                          <a:spcPts val="800"/>
                        </a:spcAft>
                      </a:pPr>
                      <a:r>
                        <a:rPr lang="en-GB" sz="1000" i="1">
                          <a:effectLst/>
                          <a:latin typeface="Lexend Deca Light" pitchFamily="2" charset="0"/>
                          <a:ea typeface="Calibri" panose="020F0502020204030204" pitchFamily="34" charset="0"/>
                          <a:cs typeface="Times New Roman" panose="02020603050405020304" pitchFamily="18" charset="0"/>
                        </a:rPr>
                        <a:t> </a:t>
                      </a:r>
                      <a:endParaRPr lang="en-GB" sz="1000">
                        <a:effectLst/>
                        <a:latin typeface="Lexend Deca Light"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i="1">
                          <a:effectLst/>
                          <a:latin typeface="Lexend Deca Light" pitchFamily="2" charset="0"/>
                          <a:ea typeface="Calibri" panose="020F0502020204030204" pitchFamily="34" charset="0"/>
                          <a:cs typeface="Times New Roman" panose="02020603050405020304" pitchFamily="18" charset="0"/>
                        </a:rPr>
                        <a:t>Use simple tools and techniques competently and appropriately.</a:t>
                      </a:r>
                      <a:r>
                        <a:rPr lang="en-GB" sz="1000">
                          <a:effectLst/>
                          <a:latin typeface="Lexend Deca Light" pitchFamily="2" charset="0"/>
                          <a:ea typeface="Calibri" panose="020F0502020204030204" pitchFamily="34" charset="0"/>
                          <a:cs typeface="Times New Roman" panose="02020603050405020304" pitchFamily="18" charset="0"/>
                        </a:rPr>
                        <a:t> </a:t>
                      </a: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373259">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Key vocabulary</a:t>
                      </a:r>
                    </a:p>
                  </a:txBody>
                  <a:tcPr marL="68580" marR="68580" marT="0" marB="0"/>
                </a:tc>
                <a:tc gridSpan="2">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End Points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Artist References</a:t>
                      </a:r>
                    </a:p>
                  </a:txBody>
                  <a:tcPr marL="68580" marR="68580" marT="0" marB="0"/>
                </a:tc>
                <a:extLst>
                  <a:ext uri="{0D108BD9-81ED-4DB2-BD59-A6C34878D82A}">
                    <a16:rowId xmlns:a16="http://schemas.microsoft.com/office/drawing/2014/main" val="3485429951"/>
                  </a:ext>
                </a:extLst>
              </a:tr>
              <a:tr h="2664092">
                <a:tc>
                  <a:txBody>
                    <a:bodyPr/>
                    <a:lstStyle/>
                    <a:p>
                      <a:r>
                        <a:rPr lang="en-GB" sz="1100" b="1" kern="1200">
                          <a:solidFill>
                            <a:schemeClr val="dk1"/>
                          </a:solidFill>
                          <a:effectLst/>
                          <a:latin typeface="Lexend Deca Light" pitchFamily="2" charset="0"/>
                          <a:ea typeface="+mn-ea"/>
                          <a:cs typeface="+mn-cs"/>
                        </a:rPr>
                        <a:t>Mark Making- </a:t>
                      </a:r>
                      <a:r>
                        <a:rPr lang="en-GB" sz="1100" kern="1200">
                          <a:solidFill>
                            <a:schemeClr val="dk1"/>
                          </a:solidFill>
                          <a:effectLst/>
                          <a:latin typeface="Lexend Deca Light" pitchFamily="2" charset="0"/>
                          <a:ea typeface="+mn-ea"/>
                          <a:cs typeface="+mn-cs"/>
                        </a:rPr>
                        <a:t>describes the different lines, dots, marks, patterns, and textures we create in an artwork. </a:t>
                      </a:r>
                    </a:p>
                    <a:p>
                      <a:r>
                        <a:rPr lang="en-GB" sz="1100" kern="1200">
                          <a:solidFill>
                            <a:schemeClr val="dk1"/>
                          </a:solidFill>
                          <a:effectLst/>
                          <a:latin typeface="Lexend Deca Light" pitchFamily="2" charset="0"/>
                          <a:ea typeface="+mn-ea"/>
                          <a:cs typeface="+mn-cs"/>
                        </a:rPr>
                        <a:t> </a:t>
                      </a:r>
                    </a:p>
                    <a:p>
                      <a:r>
                        <a:rPr lang="en-GB" sz="1100" b="1" kern="1200">
                          <a:solidFill>
                            <a:schemeClr val="dk1"/>
                          </a:solidFill>
                          <a:effectLst/>
                          <a:latin typeface="Lexend Deca Light" pitchFamily="2" charset="0"/>
                          <a:ea typeface="+mn-ea"/>
                          <a:cs typeface="+mn-cs"/>
                        </a:rPr>
                        <a:t>Patterns</a:t>
                      </a:r>
                      <a:r>
                        <a:rPr lang="en-GB" sz="1100" kern="1200">
                          <a:solidFill>
                            <a:schemeClr val="dk1"/>
                          </a:solidFill>
                          <a:effectLst/>
                          <a:latin typeface="Lexend Deca Light" pitchFamily="2" charset="0"/>
                          <a:ea typeface="+mn-ea"/>
                          <a:cs typeface="+mn-cs"/>
                        </a:rPr>
                        <a:t>- a repeated decorative design. </a:t>
                      </a:r>
                    </a:p>
                    <a:p>
                      <a:r>
                        <a:rPr lang="en-GB" sz="1100" kern="1200">
                          <a:solidFill>
                            <a:schemeClr val="dk1"/>
                          </a:solidFill>
                          <a:effectLst/>
                          <a:latin typeface="Lexend Deca Light" pitchFamily="2" charset="0"/>
                          <a:ea typeface="+mn-ea"/>
                          <a:cs typeface="+mn-cs"/>
                        </a:rPr>
                        <a:t> </a:t>
                      </a:r>
                    </a:p>
                    <a:p>
                      <a:r>
                        <a:rPr lang="en-GB" sz="1100" b="1" kern="1200">
                          <a:solidFill>
                            <a:schemeClr val="dk1"/>
                          </a:solidFill>
                          <a:effectLst/>
                          <a:latin typeface="Lexend Deca Light" pitchFamily="2" charset="0"/>
                          <a:ea typeface="+mn-ea"/>
                          <a:cs typeface="+mn-cs"/>
                        </a:rPr>
                        <a:t>Lines</a:t>
                      </a:r>
                      <a:r>
                        <a:rPr lang="en-GB" sz="1100" kern="1200">
                          <a:solidFill>
                            <a:schemeClr val="dk1"/>
                          </a:solidFill>
                          <a:effectLst/>
                          <a:latin typeface="Lexend Deca Light" pitchFamily="2" charset="0"/>
                          <a:ea typeface="+mn-ea"/>
                          <a:cs typeface="+mn-cs"/>
                        </a:rPr>
                        <a:t>- a mark made using a drawing tool or brush.</a:t>
                      </a:r>
                    </a:p>
                    <a:p>
                      <a:endParaRPr lang="en-GB" sz="1200" kern="1200">
                        <a:solidFill>
                          <a:schemeClr val="dk1"/>
                        </a:solidFill>
                        <a:effectLst/>
                        <a:latin typeface="Lexend Deca Light" pitchFamily="2" charset="0"/>
                        <a:ea typeface="+mn-ea"/>
                        <a:cs typeface="+mn-cs"/>
                      </a:endParaRPr>
                    </a:p>
                    <a:p>
                      <a:endParaRPr lang="en-GB" sz="1200" kern="1200">
                        <a:solidFill>
                          <a:schemeClr val="dk1"/>
                        </a:solidFill>
                        <a:effectLst/>
                        <a:latin typeface="Lexend Deca Light" pitchFamily="2" charset="0"/>
                        <a:ea typeface="+mn-ea"/>
                        <a:cs typeface="+mn-cs"/>
                      </a:endParaRPr>
                    </a:p>
                    <a:p>
                      <a:endParaRPr lang="en-GB" sz="1200" kern="1200">
                        <a:solidFill>
                          <a:schemeClr val="dk1"/>
                        </a:solidFill>
                        <a:effectLst/>
                        <a:latin typeface="Lexend Deca Light" pitchFamily="2" charset="0"/>
                        <a:ea typeface="+mn-ea"/>
                        <a:cs typeface="+mn-cs"/>
                      </a:endParaRPr>
                    </a:p>
                    <a:p>
                      <a:endParaRPr lang="en-GB" sz="1200" kern="1200">
                        <a:solidFill>
                          <a:schemeClr val="dk1"/>
                        </a:solidFill>
                        <a:effectLst/>
                        <a:latin typeface="Lexend Deca Light" pitchFamily="2" charset="0"/>
                        <a:ea typeface="+mn-ea"/>
                        <a:cs typeface="+mn-cs"/>
                      </a:endParaRPr>
                    </a:p>
                    <a:p>
                      <a:pPr>
                        <a:lnSpc>
                          <a:spcPct val="107000"/>
                        </a:lnSpc>
                        <a:spcAft>
                          <a:spcPts val="800"/>
                        </a:spcAft>
                      </a:pPr>
                      <a:r>
                        <a:rPr lang="en-GB" sz="1100">
                          <a:effectLst/>
                          <a:latin typeface="Lexend Deca Light" pitchFamily="2" charset="0"/>
                          <a:cs typeface="Times New Roman" panose="02020603050405020304" pitchFamily="18" charset="0"/>
                        </a:rPr>
                        <a:t> </a:t>
                      </a:r>
                    </a:p>
                  </a:txBody>
                  <a:tcPr marL="68580" marR="68580" marT="0" marB="0"/>
                </a:tc>
                <a:tc gridSpan="2">
                  <a:txBody>
                    <a:bodyPr/>
                    <a:lstStyle/>
                    <a:p>
                      <a:pPr>
                        <a:lnSpc>
                          <a:spcPct val="107000"/>
                        </a:lnSpc>
                        <a:spcAft>
                          <a:spcPts val="800"/>
                        </a:spcAft>
                      </a:pP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buFont typeface="Arial" panose="020B0604020202020204" pitchFamily="34" charset="0"/>
                        <a:buChar char="•"/>
                      </a:pPr>
                      <a:r>
                        <a:rPr lang="en-US" sz="1100">
                          <a:solidFill>
                            <a:srgbClr val="111111"/>
                          </a:solidFill>
                          <a:effectLst/>
                          <a:latin typeface="Century Gothic" panose="020B0502020202020204" pitchFamily="34" charset="0"/>
                          <a:ea typeface="Calibri" panose="020F0502020204030204" pitchFamily="34" charset="0"/>
                          <a:cs typeface="Comic Sans MS" panose="030F0702030302020204" pitchFamily="66" charset="0"/>
                        </a:rPr>
                        <a:t>Understands that paint can be applied in different ways. </a:t>
                      </a:r>
                    </a:p>
                    <a:p>
                      <a:pPr marL="0" indent="0">
                        <a:buFont typeface="Arial" panose="020B0604020202020204" pitchFamily="34" charset="0"/>
                        <a:buNone/>
                      </a:pPr>
                      <a:endParaRPr lang="en-GB" sz="1100">
                        <a:solidFill>
                          <a:srgbClr val="000000"/>
                        </a:solidFill>
                        <a:effectLst/>
                        <a:latin typeface="Century Gothic" panose="020B0502020202020204" pitchFamily="34" charset="0"/>
                        <a:ea typeface="Calibri" panose="020F0502020204030204" pitchFamily="34" charset="0"/>
                        <a:cs typeface="Comic Sans MS" panose="030F0702030302020204" pitchFamily="66" charset="0"/>
                      </a:endParaRPr>
                    </a:p>
                    <a:p>
                      <a:pPr marL="171450" indent="-171450">
                        <a:buFont typeface="Arial" panose="020B0604020202020204" pitchFamily="34" charset="0"/>
                        <a:buChar char="•"/>
                      </a:pPr>
                      <a:r>
                        <a:rPr lang="en-US" sz="1100">
                          <a:solidFill>
                            <a:srgbClr val="111111"/>
                          </a:solidFill>
                          <a:effectLst/>
                          <a:latin typeface="Century Gothic" panose="020B0502020202020204" pitchFamily="34" charset="0"/>
                          <a:ea typeface="Calibri" panose="020F0502020204030204" pitchFamily="34" charset="0"/>
                          <a:cs typeface="Comic Sans MS" panose="030F0702030302020204" pitchFamily="66" charset="0"/>
                        </a:rPr>
                        <a:t>Can name simple </a:t>
                      </a:r>
                      <a:r>
                        <a:rPr lang="en-US" sz="1100" err="1">
                          <a:solidFill>
                            <a:srgbClr val="111111"/>
                          </a:solidFill>
                          <a:effectLst/>
                          <a:latin typeface="Century Gothic" panose="020B0502020202020204" pitchFamily="34" charset="0"/>
                          <a:ea typeface="Calibri" panose="020F0502020204030204" pitchFamily="34" charset="0"/>
                          <a:cs typeface="Comic Sans MS" panose="030F0702030302020204" pitchFamily="66" charset="0"/>
                        </a:rPr>
                        <a:t>colours</a:t>
                      </a:r>
                      <a:r>
                        <a:rPr lang="en-US" sz="1100">
                          <a:solidFill>
                            <a:srgbClr val="111111"/>
                          </a:solidFill>
                          <a:effectLst/>
                          <a:latin typeface="Century Gothic" panose="020B0502020202020204" pitchFamily="34" charset="0"/>
                          <a:ea typeface="Calibri" panose="020F0502020204030204" pitchFamily="34" charset="0"/>
                          <a:cs typeface="Comic Sans MS" panose="030F0702030302020204" pitchFamily="66" charset="0"/>
                        </a:rPr>
                        <a:t>. </a:t>
                      </a:r>
                      <a:endParaRPr lang="en-GB" sz="1100">
                        <a:solidFill>
                          <a:srgbClr val="000000"/>
                        </a:solidFill>
                        <a:effectLst/>
                        <a:latin typeface="Century Gothic" panose="020B0502020202020204" pitchFamily="34" charset="0"/>
                        <a:ea typeface="Calibri" panose="020F0502020204030204" pitchFamily="34" charset="0"/>
                        <a:cs typeface="Comic Sans MS" panose="030F0702030302020204" pitchFamily="66" charset="0"/>
                      </a:endParaRPr>
                    </a:p>
                    <a:p>
                      <a:pPr marL="0" indent="0">
                        <a:buFont typeface="Arial" panose="020B0604020202020204" pitchFamily="34" charset="0"/>
                        <a:buNone/>
                      </a:pPr>
                      <a:endParaRPr lang="en-GB" sz="1100">
                        <a:solidFill>
                          <a:srgbClr val="000000"/>
                        </a:solidFill>
                        <a:effectLst/>
                        <a:latin typeface="Century Gothic" panose="020B0502020202020204" pitchFamily="34" charset="0"/>
                        <a:ea typeface="Calibri" panose="020F0502020204030204" pitchFamily="34" charset="0"/>
                        <a:cs typeface="Comic Sans MS" panose="030F0702030302020204" pitchFamily="66" charset="0"/>
                      </a:endParaRPr>
                    </a:p>
                    <a:p>
                      <a:pPr marL="171450" indent="-171450">
                        <a:buFont typeface="Arial" panose="020B0604020202020204" pitchFamily="34" charset="0"/>
                        <a:buChar char="•"/>
                      </a:pPr>
                      <a:r>
                        <a:rPr lang="en-US" sz="1100">
                          <a:solidFill>
                            <a:srgbClr val="111111"/>
                          </a:solidFill>
                          <a:effectLst/>
                          <a:latin typeface="Century Gothic" panose="020B0502020202020204" pitchFamily="34" charset="0"/>
                          <a:ea typeface="Calibri" panose="020F0502020204030204" pitchFamily="34" charset="0"/>
                          <a:cs typeface="Comic Sans MS" panose="030F0702030302020204" pitchFamily="66" charset="0"/>
                        </a:rPr>
                        <a:t>Can mix </a:t>
                      </a:r>
                      <a:r>
                        <a:rPr lang="en-US" sz="1100" err="1">
                          <a:solidFill>
                            <a:srgbClr val="111111"/>
                          </a:solidFill>
                          <a:effectLst/>
                          <a:latin typeface="Century Gothic" panose="020B0502020202020204" pitchFamily="34" charset="0"/>
                          <a:ea typeface="Calibri" panose="020F0502020204030204" pitchFamily="34" charset="0"/>
                          <a:cs typeface="Comic Sans MS" panose="030F0702030302020204" pitchFamily="66" charset="0"/>
                        </a:rPr>
                        <a:t>colours</a:t>
                      </a:r>
                      <a:r>
                        <a:rPr lang="en-US" sz="1100">
                          <a:solidFill>
                            <a:srgbClr val="111111"/>
                          </a:solidFill>
                          <a:effectLst/>
                          <a:latin typeface="Century Gothic" panose="020B0502020202020204" pitchFamily="34" charset="0"/>
                          <a:ea typeface="Calibri" panose="020F0502020204030204" pitchFamily="34" charset="0"/>
                          <a:cs typeface="Comic Sans MS" panose="030F0702030302020204" pitchFamily="66" charset="0"/>
                        </a:rPr>
                        <a:t> to match objects that they see. </a:t>
                      </a:r>
                      <a:endParaRPr lang="en-GB" sz="1100">
                        <a:solidFill>
                          <a:srgbClr val="000000"/>
                        </a:solidFill>
                        <a:effectLst/>
                        <a:latin typeface="Century Gothic" panose="020B0502020202020204" pitchFamily="34" charset="0"/>
                        <a:ea typeface="Calibri" panose="020F0502020204030204" pitchFamily="34" charset="0"/>
                        <a:cs typeface="Comic Sans MS" panose="030F0702030302020204" pitchFamily="66" charset="0"/>
                      </a:endParaRPr>
                    </a:p>
                    <a:p>
                      <a:pPr marL="0" indent="0">
                        <a:buFont typeface="Arial" panose="020B0604020202020204" pitchFamily="34" charset="0"/>
                        <a:buNone/>
                      </a:pPr>
                      <a:endParaRPr lang="en-GB" sz="1100">
                        <a:solidFill>
                          <a:srgbClr val="000000"/>
                        </a:solidFill>
                        <a:effectLst/>
                        <a:latin typeface="Century Gothic" panose="020B0502020202020204" pitchFamily="34" charset="0"/>
                        <a:ea typeface="Calibri" panose="020F0502020204030204" pitchFamily="34" charset="0"/>
                        <a:cs typeface="Comic Sans MS" panose="030F0702030302020204" pitchFamily="66" charset="0"/>
                      </a:endParaRPr>
                    </a:p>
                    <a:p>
                      <a:pPr marL="171450" indent="-171450">
                        <a:lnSpc>
                          <a:spcPct val="107000"/>
                        </a:lnSpc>
                        <a:spcAft>
                          <a:spcPts val="800"/>
                        </a:spcAft>
                        <a:buFont typeface="Arial" panose="020B0604020202020204" pitchFamily="34" charset="0"/>
                        <a:buChar char="•"/>
                      </a:pPr>
                      <a:r>
                        <a:rPr lang="en-GB" sz="1100">
                          <a:solidFill>
                            <a:srgbClr val="111111"/>
                          </a:solidFill>
                          <a:effectLst/>
                          <a:latin typeface="Century Gothic" panose="020B0502020202020204" pitchFamily="34" charset="0"/>
                          <a:ea typeface="Calibri" panose="020F0502020204030204" pitchFamily="34" charset="0"/>
                          <a:cs typeface="Times New Roman" panose="02020603050405020304" pitchFamily="18" charset="0"/>
                        </a:rPr>
                        <a:t>Can paint with different tools and recognize the effects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Understands that paint can be applied in different ways. </a:t>
                      </a: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Can name simple colours. </a:t>
                      </a:r>
                      <a:endParaRPr lang="en-GB" sz="11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Can mix colours to match objects that they see. </a:t>
                      </a:r>
                      <a:endParaRPr lang="en-GB" sz="11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pitchFamily="2" charset="0"/>
                          <a:ea typeface="+mn-ea"/>
                          <a:cs typeface="+mn-cs"/>
                        </a:rPr>
                        <a:t>Can paint with different tools and recognize the effects.</a:t>
                      </a:r>
                    </a:p>
                    <a:p>
                      <a:pPr marL="171450" indent="-171450">
                        <a:buFont typeface="Arial" panose="020B0604020202020204" pitchFamily="34" charset="0"/>
                        <a:buChar char="•"/>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endParaRPr lang="en-GB" sz="11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endParaRPr lang="en-GB" sz="1100">
                        <a:effectLst/>
                        <a:latin typeface="Lexend Deca Light" pitchFamily="2"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100">
                          <a:effectLst/>
                          <a:latin typeface="Century Gothic" panose="020B0502020202020204" pitchFamily="34" charset="0"/>
                          <a:ea typeface="Calibri" panose="020F0502020204030204" pitchFamily="34" charset="0"/>
                          <a:cs typeface="Times New Roman" panose="02020603050405020304" pitchFamily="18" charset="0"/>
                        </a:rPr>
                        <a:t>Varied – linked to books and artists throughout</a:t>
                      </a:r>
                    </a:p>
                    <a:p>
                      <a:pPr>
                        <a:lnSpc>
                          <a:spcPct val="107000"/>
                        </a:lnSpc>
                        <a:spcAft>
                          <a:spcPts val="800"/>
                        </a:spcAft>
                      </a:pPr>
                      <a:r>
                        <a:rPr lang="en-GB" sz="1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kern="1200">
                          <a:solidFill>
                            <a:schemeClr val="dk1"/>
                          </a:solidFill>
                          <a:effectLst/>
                          <a:latin typeface="Lexend Deca Light" pitchFamily="2" charset="0"/>
                          <a:ea typeface="+mn-ea"/>
                          <a:cs typeface="+mn-cs"/>
                        </a:rPr>
                        <a:t>Varied – linked to books and artists throughout</a:t>
                      </a:r>
                    </a:p>
                    <a:p>
                      <a:pPr>
                        <a:lnSpc>
                          <a:spcPct val="107000"/>
                        </a:lnSpc>
                        <a:spcAft>
                          <a:spcPts val="800"/>
                        </a:spcAft>
                      </a:pPr>
                      <a:endParaRPr lang="en-GB" sz="1100">
                        <a:effectLst/>
                        <a:latin typeface="Lexend Deca Light"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2" name="Picture 1">
            <a:extLst>
              <a:ext uri="{FF2B5EF4-FFF2-40B4-BE49-F238E27FC236}">
                <a16:creationId xmlns:a16="http://schemas.microsoft.com/office/drawing/2014/main" id="{07EF8D9D-4DC9-F362-93FF-03B19CA57B8F}"/>
              </a:ext>
            </a:extLst>
          </p:cNvPr>
          <p:cNvPicPr>
            <a:picLocks noChangeAspect="1"/>
          </p:cNvPicPr>
          <p:nvPr/>
        </p:nvPicPr>
        <p:blipFill>
          <a:blip r:embed="rId2"/>
          <a:stretch>
            <a:fillRect/>
          </a:stretch>
        </p:blipFill>
        <p:spPr>
          <a:xfrm>
            <a:off x="2201076" y="3988287"/>
            <a:ext cx="3070860" cy="1795780"/>
          </a:xfrm>
          <a:prstGeom prst="rect">
            <a:avLst/>
          </a:prstGeom>
        </p:spPr>
      </p:pic>
    </p:spTree>
    <p:extLst>
      <p:ext uri="{BB962C8B-B14F-4D97-AF65-F5344CB8AC3E}">
        <p14:creationId xmlns:p14="http://schemas.microsoft.com/office/powerpoint/2010/main" val="394706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48233663"/>
              </p:ext>
            </p:extLst>
          </p:nvPr>
        </p:nvGraphicFramePr>
        <p:xfrm>
          <a:off x="0" y="0"/>
          <a:ext cx="9440676" cy="6857999"/>
        </p:xfrm>
        <a:graphic>
          <a:graphicData uri="http://schemas.openxmlformats.org/drawingml/2006/table">
            <a:tbl>
              <a:tblPr firstRow="1" bandRow="1">
                <a:tableStyleId>{5C22544A-7EE6-4342-B048-85BDC9FD1C3A}</a:tableStyleId>
              </a:tblPr>
              <a:tblGrid>
                <a:gridCol w="1884458">
                  <a:extLst>
                    <a:ext uri="{9D8B030D-6E8A-4147-A177-3AD203B41FA5}">
                      <a16:colId xmlns:a16="http://schemas.microsoft.com/office/drawing/2014/main" val="3908753115"/>
                    </a:ext>
                  </a:extLst>
                </a:gridCol>
                <a:gridCol w="922750">
                  <a:extLst>
                    <a:ext uri="{9D8B030D-6E8A-4147-A177-3AD203B41FA5}">
                      <a16:colId xmlns:a16="http://schemas.microsoft.com/office/drawing/2014/main" val="1647246506"/>
                    </a:ext>
                  </a:extLst>
                </a:gridCol>
                <a:gridCol w="1445886">
                  <a:extLst>
                    <a:ext uri="{9D8B030D-6E8A-4147-A177-3AD203B41FA5}">
                      <a16:colId xmlns:a16="http://schemas.microsoft.com/office/drawing/2014/main" val="4134663243"/>
                    </a:ext>
                  </a:extLst>
                </a:gridCol>
                <a:gridCol w="341010">
                  <a:extLst>
                    <a:ext uri="{9D8B030D-6E8A-4147-A177-3AD203B41FA5}">
                      <a16:colId xmlns:a16="http://schemas.microsoft.com/office/drawing/2014/main" val="2515741706"/>
                    </a:ext>
                  </a:extLst>
                </a:gridCol>
                <a:gridCol w="1312920">
                  <a:extLst>
                    <a:ext uri="{9D8B030D-6E8A-4147-A177-3AD203B41FA5}">
                      <a16:colId xmlns:a16="http://schemas.microsoft.com/office/drawing/2014/main" val="4263847423"/>
                    </a:ext>
                  </a:extLst>
                </a:gridCol>
                <a:gridCol w="1402701">
                  <a:extLst>
                    <a:ext uri="{9D8B030D-6E8A-4147-A177-3AD203B41FA5}">
                      <a16:colId xmlns:a16="http://schemas.microsoft.com/office/drawing/2014/main" val="1531217988"/>
                    </a:ext>
                  </a:extLst>
                </a:gridCol>
                <a:gridCol w="298083">
                  <a:extLst>
                    <a:ext uri="{9D8B030D-6E8A-4147-A177-3AD203B41FA5}">
                      <a16:colId xmlns:a16="http://schemas.microsoft.com/office/drawing/2014/main" val="129433267"/>
                    </a:ext>
                  </a:extLst>
                </a:gridCol>
                <a:gridCol w="1832868">
                  <a:extLst>
                    <a:ext uri="{9D8B030D-6E8A-4147-A177-3AD203B41FA5}">
                      <a16:colId xmlns:a16="http://schemas.microsoft.com/office/drawing/2014/main" val="1936857758"/>
                    </a:ext>
                  </a:extLst>
                </a:gridCol>
              </a:tblGrid>
              <a:tr h="382295">
                <a:tc gridSpan="8">
                  <a:txBody>
                    <a:bodyPr/>
                    <a:lstStyle/>
                    <a:p>
                      <a:pPr algn="ctr"/>
                      <a:r>
                        <a:rPr lang="en-GB">
                          <a:latin typeface="Lexend Deca Light"/>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a:latin typeface="Century Gothic" panose="020B0502020202020204" pitchFamily="34" charset="0"/>
                      </a:endParaRPr>
                    </a:p>
                  </a:txBody>
                  <a:tcPr/>
                </a:tc>
                <a:extLst>
                  <a:ext uri="{0D108BD9-81ED-4DB2-BD59-A6C34878D82A}">
                    <a16:rowId xmlns:a16="http://schemas.microsoft.com/office/drawing/2014/main" val="792572867"/>
                  </a:ext>
                </a:extLst>
              </a:tr>
              <a:tr h="351006">
                <a:tc gridSpan="4">
                  <a:txBody>
                    <a:bodyPr/>
                    <a:lstStyle/>
                    <a:p>
                      <a:pPr>
                        <a:lnSpc>
                          <a:spcPct val="107000"/>
                        </a:lnSpc>
                        <a:spcAft>
                          <a:spcPts val="800"/>
                        </a:spcAft>
                      </a:pPr>
                      <a:r>
                        <a:rPr lang="en-GB" sz="1800">
                          <a:effectLst/>
                          <a:latin typeface="Lexend Deca Light"/>
                          <a:ea typeface="Calibri"/>
                          <a:cs typeface="Times New Roman"/>
                        </a:rPr>
                        <a:t>Art and design area: </a:t>
                      </a:r>
                      <a:r>
                        <a:rPr lang="en-GB" sz="1800" b="1">
                          <a:effectLst/>
                          <a:latin typeface="Lexend Deca Light"/>
                          <a:ea typeface="Calibri"/>
                          <a:cs typeface="Times New Roman"/>
                        </a:rPr>
                        <a:t>Painting</a:t>
                      </a:r>
                      <a:r>
                        <a:rPr lang="en-GB" sz="1800">
                          <a:effectLst/>
                          <a:latin typeface="Lexend Deca Light"/>
                          <a:ea typeface="Calibri"/>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a:ea typeface="Calibri"/>
                          <a:cs typeface="Times New Roman"/>
                        </a:rPr>
                        <a:t>Year group: </a:t>
                      </a:r>
                      <a:r>
                        <a:rPr lang="en-GB" sz="1800" b="1">
                          <a:effectLst/>
                          <a:latin typeface="Lexend Deca Light"/>
                          <a:ea typeface="Calibri"/>
                          <a:cs typeface="Times New Roman"/>
                        </a:rPr>
                        <a:t>Reception</a:t>
                      </a:r>
                      <a:endParaRPr lang="en-GB" sz="1100">
                        <a:effectLst/>
                        <a:latin typeface="Lexend Deca Light"/>
                        <a:ea typeface="Calibri"/>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907066"/>
                  </a:ext>
                </a:extLst>
              </a:tr>
              <a:tr h="351006">
                <a:tc gridSpan="8">
                  <a:txBody>
                    <a:bodyPr/>
                    <a:lstStyle/>
                    <a:p>
                      <a:pPr algn="ctr">
                        <a:lnSpc>
                          <a:spcPct val="107000"/>
                        </a:lnSpc>
                        <a:spcAft>
                          <a:spcPts val="800"/>
                        </a:spcAft>
                      </a:pPr>
                      <a:r>
                        <a:rPr lang="en-GB" sz="1800" b="1">
                          <a:effectLst/>
                          <a:latin typeface="Lexend Deca Light"/>
                          <a:ea typeface="Calibri"/>
                          <a:cs typeface="Times New Roman"/>
                        </a:rPr>
                        <a:t>How can I be incredible as a real artist?</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2916011"/>
                  </a:ext>
                </a:extLst>
              </a:tr>
              <a:tr h="474761">
                <a:tc>
                  <a:txBody>
                    <a:bodyPr/>
                    <a:lstStyle/>
                    <a:p>
                      <a:pPr algn="ctr">
                        <a:lnSpc>
                          <a:spcPct val="107000"/>
                        </a:lnSpc>
                        <a:spcAft>
                          <a:spcPts val="800"/>
                        </a:spcAft>
                      </a:pPr>
                      <a:r>
                        <a:rPr lang="en-GB" sz="1600" b="1">
                          <a:effectLst/>
                          <a:latin typeface="Lexend Deca Light"/>
                          <a:ea typeface="Calibri"/>
                          <a:cs typeface="Times New Roman"/>
                        </a:rPr>
                        <a:t>Prior learning</a:t>
                      </a:r>
                      <a:endParaRPr lang="en-GB" sz="1100">
                        <a:effectLst/>
                        <a:latin typeface="Lexend Deca Light"/>
                        <a:ea typeface="Calibri"/>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3">
                  <a:txBody>
                    <a:bodyPr/>
                    <a:lstStyle/>
                    <a:p>
                      <a:pPr algn="ctr">
                        <a:lnSpc>
                          <a:spcPct val="107000"/>
                        </a:lnSpc>
                        <a:spcAft>
                          <a:spcPts val="800"/>
                        </a:spcAft>
                      </a:pPr>
                      <a:r>
                        <a:rPr lang="en-GB" sz="1600" b="1">
                          <a:effectLst/>
                          <a:latin typeface="Lexend Deca Light"/>
                          <a:ea typeface="Calibri"/>
                          <a:cs typeface="Times New Roman"/>
                        </a:rPr>
                        <a:t>What success looks like:</a:t>
                      </a:r>
                      <a:endParaRPr lang="en-GB" sz="1100">
                        <a:effectLst/>
                        <a:latin typeface="Lexend Deca Light"/>
                        <a:ea typeface="Calibri"/>
                        <a:cs typeface="Times New Roman"/>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a:cs typeface="Times New Roman"/>
                        </a:rPr>
                        <a:t>Future learning</a:t>
                      </a:r>
                      <a:endParaRPr lang="en-GB" sz="1100">
                        <a:effectLst/>
                        <a:latin typeface="Lexend Deca Light"/>
                        <a:ea typeface="Calibri"/>
                        <a:cs typeface="Times New Roman"/>
                      </a:endParaRPr>
                    </a:p>
                  </a:txBody>
                  <a:tcPr marL="68580" marR="68580" marT="0" marB="0"/>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925988"/>
                  </a:ext>
                </a:extLst>
              </a:tr>
              <a:tr h="2047310">
                <a:tc>
                  <a:txBody>
                    <a:bodyPr/>
                    <a:lstStyle/>
                    <a:p>
                      <a:pPr>
                        <a:lnSpc>
                          <a:spcPct val="107000"/>
                        </a:lnSpc>
                        <a:spcAft>
                          <a:spcPts val="800"/>
                        </a:spcAft>
                      </a:pPr>
                      <a:r>
                        <a:rPr lang="en-GB" sz="1400" b="1">
                          <a:effectLst/>
                          <a:latin typeface="Lexend Deca Light"/>
                          <a:ea typeface="Calibri"/>
                          <a:cs typeface="Times New Roman"/>
                        </a:rPr>
                        <a:t>In Nursery . . . </a:t>
                      </a:r>
                      <a:endParaRPr lang="en-GB" sz="1100">
                        <a:effectLst/>
                        <a:latin typeface="Lexend Deca Light"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100" kern="1200">
                          <a:solidFill>
                            <a:schemeClr val="dk1"/>
                          </a:solidFill>
                          <a:effectLst/>
                          <a:latin typeface="Lexend Deca Light"/>
                          <a:ea typeface="+mn-ea"/>
                          <a:cs typeface="+mn-cs"/>
                        </a:rPr>
                        <a:t>Experiences with painting with different tools. </a:t>
                      </a:r>
                    </a:p>
                    <a:p>
                      <a:pPr marL="171450" lvl="0" indent="-171450">
                        <a:buFont typeface="Arial" panose="020B0604020202020204" pitchFamily="34" charset="0"/>
                        <a:buChar char="•"/>
                      </a:pPr>
                      <a:r>
                        <a:rPr lang="en-GB" sz="1100" kern="1200">
                          <a:solidFill>
                            <a:schemeClr val="dk1"/>
                          </a:solidFill>
                          <a:effectLst/>
                          <a:latin typeface="Lexend Deca Light"/>
                          <a:ea typeface="+mn-ea"/>
                          <a:cs typeface="+mn-cs"/>
                        </a:rPr>
                        <a:t>Explored colours </a:t>
                      </a:r>
                    </a:p>
                    <a:p>
                      <a:pPr marL="171450" lvl="0" indent="-171450">
                        <a:buFont typeface="Arial" panose="020B0604020202020204" pitchFamily="34" charset="0"/>
                        <a:buChar char="•"/>
                      </a:pPr>
                      <a:r>
                        <a:rPr lang="en-GB" sz="1100" kern="1200">
                          <a:solidFill>
                            <a:schemeClr val="dk1"/>
                          </a:solidFill>
                          <a:effectLst/>
                          <a:latin typeface="Lexend Deca Light"/>
                          <a:ea typeface="+mn-ea"/>
                          <a:cs typeface="+mn-cs"/>
                        </a:rPr>
                        <a:t>Combined collage and paint </a:t>
                      </a:r>
                    </a:p>
                    <a:p>
                      <a:pPr marL="171450" indent="-171450">
                        <a:buFont typeface="Arial" panose="020B0604020202020204" pitchFamily="34" charset="0"/>
                        <a:buChar char="•"/>
                      </a:pPr>
                      <a:r>
                        <a:rPr lang="en-GB" sz="1100" kern="1200">
                          <a:solidFill>
                            <a:schemeClr val="dk1"/>
                          </a:solidFill>
                          <a:effectLst/>
                          <a:latin typeface="Lexend Deca Light"/>
                          <a:ea typeface="+mn-ea"/>
                          <a:cs typeface="+mn-cs"/>
                        </a:rPr>
                        <a:t>Matched objects and materials to colours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tc>
                <a:tc gridSpan="2">
                  <a:txBody>
                    <a:bodyPr/>
                    <a:lstStyle/>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To experiment with a range of painting tools such as thick or thin paintbrushes, fingers, spatulas, combs, toothbrushes etc.</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To name a range of different colours.</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To mix paint to match colours they see. </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To explore and refine colour mixing using poster paint. </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To combine paint and collage.</a:t>
                      </a: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To offer viewpoints of paintings.</a:t>
                      </a:r>
                      <a:endParaRPr lang="en-GB" sz="100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3">
                  <a:txBody>
                    <a:bodyPr/>
                    <a:lstStyle/>
                    <a:p>
                      <a:pPr marL="171450" lvl="0" indent="-171450">
                        <a:buFont typeface="Arial" panose="020B0604020202020204" pitchFamily="34" charset="0"/>
                        <a:buChar char="•"/>
                      </a:pPr>
                      <a:r>
                        <a:rPr lang="en-GB" sz="1100" kern="1200">
                          <a:solidFill>
                            <a:schemeClr val="dk1"/>
                          </a:solidFill>
                          <a:effectLst/>
                          <a:latin typeface="Lexend Deca Light"/>
                          <a:ea typeface="+mn-ea"/>
                          <a:cs typeface="+mn-cs"/>
                        </a:rPr>
                        <a:t>Children begin to develop control when using a variety or standard and self-made painting tools. </a:t>
                      </a:r>
                      <a:endParaRPr lang="en-GB" sz="11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1100" kern="1200">
                          <a:solidFill>
                            <a:schemeClr val="dk1"/>
                          </a:solidFill>
                          <a:effectLst/>
                          <a:latin typeface="Lexend Deca Light"/>
                          <a:ea typeface="+mn-ea"/>
                          <a:cs typeface="+mn-cs"/>
                        </a:rPr>
                        <a:t>Children describe textures and techniques - for example, 'thick', 'thin', 'wet', 'dry' and 'dribble', 'splatter' and 'drip'. </a:t>
                      </a:r>
                    </a:p>
                    <a:p>
                      <a:pPr marL="171450" indent="-171450">
                        <a:buFont typeface="Arial" panose="020B0604020202020204" pitchFamily="34" charset="0"/>
                        <a:buChar char="•"/>
                      </a:pPr>
                      <a:r>
                        <a:rPr lang="en-GB" sz="1100" kern="1200">
                          <a:solidFill>
                            <a:schemeClr val="dk1"/>
                          </a:solidFill>
                          <a:effectLst/>
                          <a:latin typeface="Lexend Deca Light"/>
                          <a:ea typeface="+mn-ea"/>
                          <a:cs typeface="+mn-cs"/>
                        </a:rPr>
                        <a:t>Children begin to show control when using a variety of standard and self-made painting tools.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pPr marL="342900" lvl="0" indent="-342900">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know the names of different drawing tools including chalk, crayons and pencils and understand their properties. </a:t>
                      </a:r>
                    </a:p>
                    <a:p>
                      <a:pPr marL="342900" lvl="0" indent="-342900">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begin to colour in-between lines with increasing accuracy. </a:t>
                      </a:r>
                    </a:p>
                    <a:p>
                      <a:pPr marL="342900" lvl="0" indent="-342900">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know that drawing tools create marks. </a:t>
                      </a:r>
                    </a:p>
                    <a:p>
                      <a:pPr marL="342900" lvl="0" indent="-342900">
                        <a:lnSpc>
                          <a:spcPct val="107000"/>
                        </a:lnSpc>
                        <a:spcAft>
                          <a:spcPts val="800"/>
                        </a:spcAft>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demonstrate control over the types of marks made with a range of media such as crayons, pastels, felt tips, and chalk.</a:t>
                      </a:r>
                    </a:p>
                  </a:txBody>
                  <a:tcPr marL="68580" marR="68580" marT="0" marB="0"/>
                </a:tc>
                <a:tc hMerge="1">
                  <a:txBody>
                    <a:bodyPr/>
                    <a:lstStyle/>
                    <a:p>
                      <a:endParaRPr lang="en-GB"/>
                    </a:p>
                  </a:txBody>
                  <a:tcPr/>
                </a:tc>
                <a:tc gridSpan="2">
                  <a:txBody>
                    <a:bodyPr/>
                    <a:lstStyle/>
                    <a:p>
                      <a:pPr marL="0" indent="0">
                        <a:lnSpc>
                          <a:spcPct val="107000"/>
                        </a:lnSpc>
                        <a:spcAft>
                          <a:spcPts val="800"/>
                        </a:spcAft>
                        <a:buFont typeface="Arial" panose="020B0604020202020204" pitchFamily="34" charset="0"/>
                        <a:buNone/>
                      </a:pPr>
                      <a:r>
                        <a:rPr lang="en-GB" sz="1000" b="1" i="1">
                          <a:effectLst/>
                          <a:latin typeface="Lexend Deca Light"/>
                          <a:ea typeface="Calibri"/>
                          <a:cs typeface="Times New Roman"/>
                        </a:rPr>
                        <a:t>In Year 1 . . . </a:t>
                      </a:r>
                      <a:endParaRPr lang="en-GB" sz="1000" b="1" i="1">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To explore primary and secondary </a:t>
                      </a:r>
                      <a:r>
                        <a:rPr lang="en-US" sz="1000" i="0" kern="1200" err="1">
                          <a:solidFill>
                            <a:schemeClr val="dk1"/>
                          </a:solidFill>
                          <a:effectLst/>
                          <a:latin typeface="Lexend Deca Light"/>
                          <a:ea typeface="+mn-ea"/>
                          <a:cs typeface="+mn-cs"/>
                        </a:rPr>
                        <a:t>colours</a:t>
                      </a:r>
                      <a:r>
                        <a:rPr lang="en-US" sz="1000" i="0" kern="1200">
                          <a:solidFill>
                            <a:schemeClr val="dk1"/>
                          </a:solidFill>
                          <a:effectLst/>
                          <a:latin typeface="Lexend Deca Light"/>
                          <a:ea typeface="+mn-ea"/>
                          <a:cs typeface="+mn-cs"/>
                        </a:rPr>
                        <a:t>.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To represent primary and secondary </a:t>
                      </a:r>
                      <a:r>
                        <a:rPr lang="en-US" sz="1000" i="0" kern="1200" err="1">
                          <a:solidFill>
                            <a:schemeClr val="dk1"/>
                          </a:solidFill>
                          <a:effectLst/>
                          <a:latin typeface="Lexend Deca Light"/>
                          <a:ea typeface="+mn-ea"/>
                          <a:cs typeface="+mn-cs"/>
                        </a:rPr>
                        <a:t>colours</a:t>
                      </a:r>
                      <a:r>
                        <a:rPr lang="en-US" sz="1000" i="0" kern="1200">
                          <a:solidFill>
                            <a:schemeClr val="dk1"/>
                          </a:solidFill>
                          <a:effectLst/>
                          <a:latin typeface="Lexend Deca Light"/>
                          <a:ea typeface="+mn-ea"/>
                          <a:cs typeface="+mn-cs"/>
                        </a:rPr>
                        <a:t> on a </a:t>
                      </a:r>
                      <a:r>
                        <a:rPr lang="en-US" sz="1000" i="0" kern="1200" err="1">
                          <a:solidFill>
                            <a:schemeClr val="dk1"/>
                          </a:solidFill>
                          <a:effectLst/>
                          <a:latin typeface="Lexend Deca Light"/>
                          <a:ea typeface="+mn-ea"/>
                          <a:cs typeface="+mn-cs"/>
                        </a:rPr>
                        <a:t>colour</a:t>
                      </a:r>
                      <a:r>
                        <a:rPr lang="en-US" sz="1000" i="0" kern="1200">
                          <a:solidFill>
                            <a:schemeClr val="dk1"/>
                          </a:solidFill>
                          <a:effectLst/>
                          <a:latin typeface="Lexend Deca Light"/>
                          <a:ea typeface="+mn-ea"/>
                          <a:cs typeface="+mn-cs"/>
                        </a:rPr>
                        <a:t> wheel.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To experiment with warm and cool </a:t>
                      </a:r>
                      <a:r>
                        <a:rPr lang="en-US" sz="1000" i="0" kern="1200" err="1">
                          <a:solidFill>
                            <a:schemeClr val="dk1"/>
                          </a:solidFill>
                          <a:effectLst/>
                          <a:latin typeface="Lexend Deca Light"/>
                          <a:ea typeface="+mn-ea"/>
                          <a:cs typeface="+mn-cs"/>
                        </a:rPr>
                        <a:t>colours</a:t>
                      </a:r>
                      <a:r>
                        <a:rPr lang="en-US" sz="1000" i="0" kern="1200">
                          <a:solidFill>
                            <a:schemeClr val="dk1"/>
                          </a:solidFill>
                          <a:effectLst/>
                          <a:latin typeface="Lexend Deca Light"/>
                          <a:ea typeface="+mn-ea"/>
                          <a:cs typeface="+mn-cs"/>
                        </a:rPr>
                        <a:t>.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To paint from observation.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i="0" kern="1200">
                          <a:solidFill>
                            <a:schemeClr val="dk1"/>
                          </a:solidFill>
                          <a:effectLst/>
                          <a:latin typeface="Lexend Deca Light"/>
                          <a:ea typeface="+mn-ea"/>
                          <a:cs typeface="+mn-cs"/>
                        </a:rPr>
                        <a:t>To combine paint and collage</a:t>
                      </a:r>
                      <a:r>
                        <a:rPr lang="en-GB" sz="1000" i="1" kern="1200">
                          <a:solidFill>
                            <a:schemeClr val="dk1"/>
                          </a:solidFill>
                          <a:effectLst/>
                          <a:latin typeface="Lexend Deca Light"/>
                          <a:ea typeface="+mn-ea"/>
                          <a:cs typeface="+mn-cs"/>
                        </a:rPr>
                        <a:t>.</a:t>
                      </a:r>
                      <a:endParaRPr lang="en-GB" sz="100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274513"/>
                  </a:ext>
                </a:extLst>
              </a:tr>
              <a:tr h="351006">
                <a:tc gridSpan="2">
                  <a:txBody>
                    <a:bodyPr/>
                    <a:lstStyle/>
                    <a:p>
                      <a:pPr>
                        <a:lnSpc>
                          <a:spcPct val="107000"/>
                        </a:lnSpc>
                        <a:spcAft>
                          <a:spcPts val="800"/>
                        </a:spcAft>
                      </a:pPr>
                      <a:r>
                        <a:rPr lang="en-GB" sz="1600" b="1">
                          <a:effectLst/>
                          <a:latin typeface="Lexend Deca Light"/>
                          <a:ea typeface="Calibri"/>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GB" sz="1600" b="1">
                          <a:effectLst/>
                          <a:latin typeface="Lexend Deca Light"/>
                          <a:cs typeface="Times New Roman"/>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900615">
                <a:tc gridSpan="2">
                  <a:txBody>
                    <a:bodyPr/>
                    <a:lstStyle/>
                    <a:p>
                      <a:pPr lvl="0"/>
                      <a:r>
                        <a:rPr lang="en-GB" sz="1100" b="1" kern="1200">
                          <a:solidFill>
                            <a:schemeClr val="dk1"/>
                          </a:solidFill>
                          <a:effectLst/>
                          <a:latin typeface="Lexend Deca Light"/>
                          <a:ea typeface="+mn-ea"/>
                          <a:cs typeface="+mn-cs"/>
                        </a:rPr>
                        <a:t>Painting</a:t>
                      </a:r>
                      <a:r>
                        <a:rPr lang="en-GB" sz="1100" kern="1200">
                          <a:solidFill>
                            <a:schemeClr val="dk1"/>
                          </a:solidFill>
                          <a:effectLst/>
                          <a:latin typeface="Lexend Deca Light"/>
                          <a:ea typeface="+mn-ea"/>
                          <a:cs typeface="+mn-cs"/>
                        </a:rPr>
                        <a:t>- the action or skill of using paint, either in a picture or as decoration. </a:t>
                      </a:r>
                      <a:endParaRPr lang="en-GB" sz="1100" kern="1200">
                        <a:solidFill>
                          <a:schemeClr val="dk1"/>
                        </a:solidFill>
                        <a:effectLst/>
                        <a:latin typeface="Lexend Deca Light" pitchFamily="2" charset="0"/>
                        <a:ea typeface="+mn-ea"/>
                        <a:cs typeface="+mn-cs"/>
                      </a:endParaRPr>
                    </a:p>
                    <a:p>
                      <a:pPr lvl="0"/>
                      <a:endParaRPr lang="en-GB" sz="1100" kern="1200">
                        <a:solidFill>
                          <a:schemeClr val="dk1"/>
                        </a:solidFill>
                        <a:effectLst/>
                        <a:latin typeface="Lexend Deca Light" pitchFamily="2" charset="0"/>
                        <a:ea typeface="+mn-ea"/>
                        <a:cs typeface="+mn-cs"/>
                      </a:endParaRPr>
                    </a:p>
                    <a:p>
                      <a:pPr lvl="0"/>
                      <a:r>
                        <a:rPr lang="en-GB" sz="1100" b="1" kern="1200">
                          <a:solidFill>
                            <a:schemeClr val="dk1"/>
                          </a:solidFill>
                          <a:effectLst/>
                          <a:latin typeface="Lexend Deca Light"/>
                          <a:ea typeface="+mn-ea"/>
                          <a:cs typeface="+mn-cs"/>
                        </a:rPr>
                        <a:t>Artist-</a:t>
                      </a:r>
                      <a:r>
                        <a:rPr lang="en-GB" sz="1100" kern="1200">
                          <a:solidFill>
                            <a:schemeClr val="dk1"/>
                          </a:solidFill>
                          <a:effectLst/>
                          <a:latin typeface="Lexend Deca Light"/>
                          <a:ea typeface="+mn-ea"/>
                          <a:cs typeface="+mn-cs"/>
                        </a:rPr>
                        <a:t> a person who creates paintings or drawings as a profession or hobby. </a:t>
                      </a:r>
                    </a:p>
                    <a:p>
                      <a:pPr lvl="0"/>
                      <a:endParaRPr lang="en-GB" sz="1100" kern="1200">
                        <a:solidFill>
                          <a:schemeClr val="dk1"/>
                        </a:solidFill>
                        <a:effectLst/>
                        <a:latin typeface="Lexend Deca Light" pitchFamily="2" charset="0"/>
                        <a:ea typeface="+mn-ea"/>
                        <a:cs typeface="+mn-cs"/>
                      </a:endParaRPr>
                    </a:p>
                    <a:p>
                      <a:pPr lvl="0"/>
                      <a:r>
                        <a:rPr lang="en-GB" sz="1100" b="1" kern="1200">
                          <a:solidFill>
                            <a:schemeClr val="dk1"/>
                          </a:solidFill>
                          <a:effectLst/>
                          <a:latin typeface="Lexend Deca Light"/>
                          <a:ea typeface="+mn-ea"/>
                          <a:cs typeface="+mn-cs"/>
                        </a:rPr>
                        <a:t>Collage</a:t>
                      </a:r>
                      <a:r>
                        <a:rPr lang="en-GB" sz="1100" kern="1200">
                          <a:solidFill>
                            <a:schemeClr val="dk1"/>
                          </a:solidFill>
                          <a:effectLst/>
                          <a:latin typeface="Lexend Deca Light"/>
                          <a:ea typeface="+mn-ea"/>
                          <a:cs typeface="+mn-cs"/>
                        </a:rPr>
                        <a:t>- a piece of art made by sticking various different materials such as photographs and pieces of paper or fabric on to a backing. </a:t>
                      </a:r>
                    </a:p>
                    <a:p>
                      <a:pPr lvl="0"/>
                      <a:endParaRPr lang="en-GB" sz="1100" kern="1200">
                        <a:solidFill>
                          <a:schemeClr val="dk1"/>
                        </a:solidFill>
                        <a:effectLst/>
                        <a:latin typeface="Lexend Deca Light" pitchFamily="2" charset="0"/>
                        <a:ea typeface="+mn-ea"/>
                        <a:cs typeface="+mn-cs"/>
                      </a:endParaRPr>
                    </a:p>
                    <a:p>
                      <a:pPr lvl="0"/>
                      <a:r>
                        <a:rPr lang="en-GB" sz="1100" b="1" kern="1200">
                          <a:solidFill>
                            <a:schemeClr val="dk1"/>
                          </a:solidFill>
                          <a:effectLst/>
                          <a:latin typeface="Lexend Deca Light"/>
                          <a:ea typeface="+mn-ea"/>
                          <a:cs typeface="+mn-cs"/>
                        </a:rPr>
                        <a:t>Paint-</a:t>
                      </a:r>
                      <a:r>
                        <a:rPr lang="en-GB" sz="1100" kern="1200">
                          <a:solidFill>
                            <a:schemeClr val="dk1"/>
                          </a:solidFill>
                          <a:effectLst/>
                          <a:latin typeface="Lexend Deca Light"/>
                          <a:ea typeface="+mn-ea"/>
                          <a:cs typeface="+mn-cs"/>
                        </a:rPr>
                        <a:t> a coloured substance which is spread over a surface and dries to leave a thin decorative or protective coating. </a:t>
                      </a:r>
                    </a:p>
                    <a:p>
                      <a:r>
                        <a:rPr lang="en-GB" sz="1100" kern="1200">
                          <a:solidFill>
                            <a:schemeClr val="dk1"/>
                          </a:solidFill>
                          <a:effectLst/>
                          <a:latin typeface="Lexend Deca Light"/>
                          <a:ea typeface="+mn-ea"/>
                          <a:cs typeface="+mn-cs"/>
                        </a:rPr>
                        <a:t>Vocabulary to describe paint: Thick, thin, wet, dry, dribble, splatter, drip</a:t>
                      </a:r>
                    </a:p>
                  </a:txBody>
                  <a:tcPr marL="68580" marR="68580" marT="0" marB="0"/>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endParaRPr lang="en-GB">
                        <a:latin typeface="Lexend Deca Light" pitchFamily="2" charset="0"/>
                      </a:endParaRPr>
                    </a:p>
                  </a:txBody>
                  <a:tcPr marL="68580" marR="68580" marT="0" marB="0"/>
                </a:tc>
                <a:tc hMerge="1">
                  <a:txBody>
                    <a:bodyPr/>
                    <a:lstStyle/>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Knows that paint can be applied in different ways.</a:t>
                      </a: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Can name simple colours. </a:t>
                      </a: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Can mix colours to match objects that they see.  </a:t>
                      </a: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Can combine paint and collage to produce a work of art.</a:t>
                      </a:r>
                      <a:endParaRPr lang="en-GB" sz="1000">
                        <a:latin typeface="Lexend Deca Light"/>
                      </a:endParaRPr>
                    </a:p>
                  </a:txBody>
                  <a:tcPr marL="68580" marR="68580" marT="0" marB="0"/>
                </a:tc>
                <a:tc hMerge="1">
                  <a:txBody>
                    <a:bodyPr/>
                    <a:lstStyle/>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100" kern="1200" dirty="0">
                          <a:solidFill>
                            <a:schemeClr val="dk1"/>
                          </a:solidFill>
                          <a:effectLst/>
                          <a:latin typeface="Lexend Deca Light"/>
                          <a:ea typeface="+mn-ea"/>
                          <a:cs typeface="+mn-cs"/>
                        </a:rPr>
                        <a:t>Varied – linked to books and artists throughout</a:t>
                      </a:r>
                    </a:p>
                    <a:p>
                      <a:endParaRPr lang="en-GB" sz="1100" kern="1200" dirty="0">
                        <a:solidFill>
                          <a:schemeClr val="dk1"/>
                        </a:solidFill>
                        <a:effectLst/>
                        <a:latin typeface="Lexend Deca Light"/>
                        <a:ea typeface="+mn-ea"/>
                        <a:cs typeface="+mn-cs"/>
                      </a:endParaRPr>
                    </a:p>
                    <a:p>
                      <a:r>
                        <a:rPr lang="en-US" sz="1100" kern="1200" dirty="0">
                          <a:solidFill>
                            <a:schemeClr val="dk1"/>
                          </a:solidFill>
                          <a:effectLst/>
                          <a:latin typeface="Lexend Deca Light"/>
                          <a:ea typeface="+mn-ea"/>
                          <a:cs typeface="+mn-cs"/>
                        </a:rPr>
                        <a:t>Wassily Kandinsky</a:t>
                      </a:r>
                      <a:endParaRPr lang="en-GB" sz="1100" kern="1200" dirty="0">
                        <a:solidFill>
                          <a:schemeClr val="dk1"/>
                        </a:solidFill>
                        <a:effectLst/>
                        <a:latin typeface="Lexend Deca Light"/>
                        <a:ea typeface="+mn-ea"/>
                        <a:cs typeface="+mn-cs"/>
                      </a:endParaRPr>
                    </a:p>
                    <a:p>
                      <a:endParaRPr lang="en-GB" sz="1100" kern="1200" dirty="0">
                        <a:solidFill>
                          <a:schemeClr val="dk1"/>
                        </a:solidFill>
                        <a:effectLst/>
                        <a:latin typeface="Lexend Deca Light" pitchFamily="2" charset="0"/>
                        <a:ea typeface="+mn-ea"/>
                        <a:cs typeface="+mn-cs"/>
                      </a:endParaRPr>
                    </a:p>
                    <a:p>
                      <a:endParaRPr lang="en-GB" sz="1100" kern="1200" dirty="0">
                        <a:solidFill>
                          <a:schemeClr val="dk1"/>
                        </a:solidFill>
                        <a:effectLst/>
                        <a:latin typeface="Lexend Deca Light" pitchFamily="2" charset="0"/>
                        <a:ea typeface="+mn-ea"/>
                        <a:cs typeface="+mn-cs"/>
                      </a:endParaRPr>
                    </a:p>
                    <a:p>
                      <a:endParaRPr lang="en-GB" sz="1100" kern="1200" dirty="0">
                        <a:solidFill>
                          <a:schemeClr val="dk1"/>
                        </a:solidFill>
                        <a:effectLst/>
                        <a:latin typeface="Lexend Deca Light" pitchFamily="2" charset="0"/>
                        <a:ea typeface="+mn-ea"/>
                        <a:cs typeface="+mn-cs"/>
                      </a:endParaRPr>
                    </a:p>
                    <a:p>
                      <a:endParaRPr lang="en-GB" sz="1100" kern="1200" dirty="0">
                        <a:solidFill>
                          <a:schemeClr val="dk1"/>
                        </a:solidFill>
                        <a:effectLst/>
                        <a:latin typeface="Lexend Deca Light" pitchFamily="2" charset="0"/>
                        <a:ea typeface="+mn-ea"/>
                        <a:cs typeface="+mn-cs"/>
                      </a:endParaRPr>
                    </a:p>
                    <a:p>
                      <a:endParaRPr lang="en-GB" sz="1100" kern="1200" dirty="0">
                        <a:solidFill>
                          <a:schemeClr val="dk1"/>
                        </a:solidFill>
                        <a:effectLst/>
                        <a:latin typeface="Lexend Deca Light" pitchFamily="2" charset="0"/>
                        <a:ea typeface="+mn-ea"/>
                        <a:cs typeface="+mn-cs"/>
                      </a:endParaRPr>
                    </a:p>
                    <a:p>
                      <a:endParaRPr lang="en-GB" sz="1100" kern="1200" dirty="0">
                        <a:solidFill>
                          <a:schemeClr val="dk1"/>
                        </a:solidFill>
                        <a:effectLst/>
                        <a:latin typeface="Lexend Deca Light" pitchFamily="2" charset="0"/>
                        <a:ea typeface="+mn-ea"/>
                        <a:cs typeface="+mn-cs"/>
                      </a:endParaRPr>
                    </a:p>
                  </a:txBody>
                  <a:tcPr marL="68580" marR="68580" marT="0" marB="0"/>
                </a:tc>
                <a:extLst>
                  <a:ext uri="{0D108BD9-81ED-4DB2-BD59-A6C34878D82A}">
                    <a16:rowId xmlns:a16="http://schemas.microsoft.com/office/drawing/2014/main" val="2547213250"/>
                  </a:ext>
                </a:extLst>
              </a:tr>
            </a:tbl>
          </a:graphicData>
        </a:graphic>
      </p:graphicFrame>
      <p:pic>
        <p:nvPicPr>
          <p:cNvPr id="3" name="Picture 2">
            <a:extLst>
              <a:ext uri="{FF2B5EF4-FFF2-40B4-BE49-F238E27FC236}">
                <a16:creationId xmlns:a16="http://schemas.microsoft.com/office/drawing/2014/main" id="{AC81F5AE-2783-8ABC-2032-A038FD482AB8}"/>
              </a:ext>
            </a:extLst>
          </p:cNvPr>
          <p:cNvPicPr>
            <a:picLocks noChangeAspect="1"/>
          </p:cNvPicPr>
          <p:nvPr/>
        </p:nvPicPr>
        <p:blipFill rotWithShape="1">
          <a:blip r:embed="rId2"/>
          <a:srcRect l="2850"/>
          <a:stretch/>
        </p:blipFill>
        <p:spPr bwMode="auto">
          <a:xfrm>
            <a:off x="2830830" y="3855720"/>
            <a:ext cx="3116580" cy="2941320"/>
          </a:xfrm>
          <a:prstGeom prst="rect">
            <a:avLst/>
          </a:prstGeom>
          <a:ln>
            <a:noFill/>
          </a:ln>
          <a:extLst>
            <a:ext uri="{53640926-AAD7-44D8-BBD7-CCE9431645EC}">
              <a14:shadowObscured xmlns:a14="http://schemas.microsoft.com/office/drawing/2010/main"/>
            </a:ext>
          </a:extLst>
        </p:spPr>
      </p:pic>
      <p:pic>
        <p:nvPicPr>
          <p:cNvPr id="4" name="Picture 3" descr="A picture containing drawing, sketch, illustration, painting&#10;&#10;Description automatically generated">
            <a:extLst>
              <a:ext uri="{FF2B5EF4-FFF2-40B4-BE49-F238E27FC236}">
                <a16:creationId xmlns:a16="http://schemas.microsoft.com/office/drawing/2014/main" id="{F620A4C2-A9C1-501B-854B-D09C1418AFA6}"/>
              </a:ext>
            </a:extLst>
          </p:cNvPr>
          <p:cNvPicPr>
            <a:picLocks noChangeAspect="1"/>
          </p:cNvPicPr>
          <p:nvPr/>
        </p:nvPicPr>
        <p:blipFill>
          <a:blip r:embed="rId3"/>
          <a:stretch>
            <a:fillRect/>
          </a:stretch>
        </p:blipFill>
        <p:spPr>
          <a:xfrm>
            <a:off x="7746807" y="4661098"/>
            <a:ext cx="1182508" cy="814617"/>
          </a:xfrm>
          <a:prstGeom prst="rect">
            <a:avLst/>
          </a:prstGeom>
        </p:spPr>
      </p:pic>
    </p:spTree>
    <p:extLst>
      <p:ext uri="{BB962C8B-B14F-4D97-AF65-F5344CB8AC3E}">
        <p14:creationId xmlns:p14="http://schemas.microsoft.com/office/powerpoint/2010/main" val="47973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2114320504"/>
              </p:ext>
            </p:extLst>
          </p:nvPr>
        </p:nvGraphicFramePr>
        <p:xfrm>
          <a:off x="0" y="0"/>
          <a:ext cx="9173472" cy="6772062"/>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1428750">
                  <a:extLst>
                    <a:ext uri="{9D8B030D-6E8A-4147-A177-3AD203B41FA5}">
                      <a16:colId xmlns:a16="http://schemas.microsoft.com/office/drawing/2014/main" val="4196512692"/>
                    </a:ext>
                  </a:extLst>
                </a:gridCol>
                <a:gridCol w="792742">
                  <a:extLst>
                    <a:ext uri="{9D8B030D-6E8A-4147-A177-3AD203B41FA5}">
                      <a16:colId xmlns:a16="http://schemas.microsoft.com/office/drawing/2014/main" val="982994226"/>
                    </a:ext>
                  </a:extLst>
                </a:gridCol>
                <a:gridCol w="686300">
                  <a:extLst>
                    <a:ext uri="{9D8B030D-6E8A-4147-A177-3AD203B41FA5}">
                      <a16:colId xmlns:a16="http://schemas.microsoft.com/office/drawing/2014/main" val="4263847423"/>
                    </a:ext>
                  </a:extLst>
                </a:gridCol>
                <a:gridCol w="1158022">
                  <a:extLst>
                    <a:ext uri="{9D8B030D-6E8A-4147-A177-3AD203B41FA5}">
                      <a16:colId xmlns:a16="http://schemas.microsoft.com/office/drawing/2014/main" val="2675361188"/>
                    </a:ext>
                  </a:extLst>
                </a:gridCol>
                <a:gridCol w="535658">
                  <a:extLst>
                    <a:ext uri="{9D8B030D-6E8A-4147-A177-3AD203B41FA5}">
                      <a16:colId xmlns:a16="http://schemas.microsoft.com/office/drawing/2014/main" val="129433267"/>
                    </a:ext>
                  </a:extLst>
                </a:gridCol>
                <a:gridCol w="2286000">
                  <a:extLst>
                    <a:ext uri="{9D8B030D-6E8A-4147-A177-3AD203B41FA5}">
                      <a16:colId xmlns:a16="http://schemas.microsoft.com/office/drawing/2014/main" val="1864893621"/>
                    </a:ext>
                  </a:extLst>
                </a:gridCol>
              </a:tblGrid>
              <a:tr h="378066">
                <a:tc gridSpan="8">
                  <a:txBody>
                    <a:bodyPr/>
                    <a:lstStyle/>
                    <a:p>
                      <a:pPr algn="ctr"/>
                      <a:r>
                        <a:rPr lang="en-GB">
                          <a:latin typeface="Lexend Deca Light"/>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285750">
                <a:tc gridSpan="4">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Painting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1</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066">
                <a:tc gridSpan="8">
                  <a:txBody>
                    <a:bodyPr/>
                    <a:lstStyle/>
                    <a:p>
                      <a:pPr algn="ctr">
                        <a:lnSpc>
                          <a:spcPct val="107000"/>
                        </a:lnSpc>
                        <a:spcAft>
                          <a:spcPts val="800"/>
                        </a:spcAft>
                      </a:pPr>
                      <a:r>
                        <a:rPr lang="en-GB" sz="1800" b="1" kern="1200">
                          <a:solidFill>
                            <a:schemeClr val="dk1"/>
                          </a:solidFill>
                          <a:effectLst/>
                          <a:latin typeface="Lexend Deca Light"/>
                          <a:ea typeface="+mn-ea"/>
                          <a:cs typeface="+mn-cs"/>
                        </a:rPr>
                        <a:t>How can I mix paint to get the colour I want to use?</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360">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3">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399759">
                <a:tc>
                  <a:txBody>
                    <a:bodyPr/>
                    <a:lstStyle/>
                    <a:p>
                      <a:pPr algn="l">
                        <a:lnSpc>
                          <a:spcPct val="107000"/>
                        </a:lnSpc>
                        <a:spcAft>
                          <a:spcPts val="800"/>
                        </a:spcAft>
                      </a:pPr>
                      <a:r>
                        <a:rPr lang="en-GB" sz="1100" b="1">
                          <a:effectLst/>
                          <a:latin typeface="Lexend Deca Light"/>
                          <a:ea typeface="Calibri" panose="020F0502020204030204" pitchFamily="34" charset="0"/>
                          <a:cs typeface="Times New Roman"/>
                        </a:rPr>
                        <a:t>In Reception ..</a:t>
                      </a:r>
                    </a:p>
                    <a:p>
                      <a:pPr algn="l">
                        <a:lnSpc>
                          <a:spcPct val="107000"/>
                        </a:lnSpc>
                        <a:spcAft>
                          <a:spcPts val="800"/>
                        </a:spcAft>
                      </a:pPr>
                      <a:r>
                        <a:rPr lang="en-GB" sz="1000">
                          <a:effectLst/>
                          <a:latin typeface="Lexend Deca Light"/>
                          <a:ea typeface="Calibri" panose="020F0502020204030204" pitchFamily="34" charset="0"/>
                          <a:cs typeface="Times New Roman"/>
                        </a:rPr>
                        <a:t>Reception key question: How can paint be applied in different ways to create different textures? </a:t>
                      </a:r>
                    </a:p>
                    <a:p>
                      <a:pPr algn="l">
                        <a:lnSpc>
                          <a:spcPct val="107000"/>
                        </a:lnSpc>
                        <a:spcAft>
                          <a:spcPts val="800"/>
                        </a:spcAft>
                      </a:pPr>
                      <a:r>
                        <a:rPr lang="en-GB" sz="1000">
                          <a:effectLst/>
                          <a:latin typeface="Lexend Deca Light"/>
                          <a:ea typeface="Calibri" panose="020F0502020204030204" pitchFamily="34" charset="0"/>
                          <a:cs typeface="Times New Roman"/>
                        </a:rPr>
                        <a:t>Know that paint can be applied in different ways. </a:t>
                      </a:r>
                    </a:p>
                    <a:p>
                      <a:pPr marL="0" lvl="0" indent="0" algn="l">
                        <a:lnSpc>
                          <a:spcPct val="107000"/>
                        </a:lnSpc>
                        <a:spcAft>
                          <a:spcPts val="800"/>
                        </a:spcAft>
                        <a:buFont typeface="Symbol" panose="05050102010706020507" pitchFamily="18" charset="2"/>
                        <a:buNone/>
                      </a:pPr>
                      <a:r>
                        <a:rPr lang="en-GB" sz="1000">
                          <a:effectLst/>
                          <a:latin typeface="Lexend Deca Light"/>
                          <a:ea typeface="Calibri" panose="020F0502020204030204" pitchFamily="34" charset="0"/>
                          <a:cs typeface="Times New Roman"/>
                        </a:rPr>
                        <a:t>Understand that paint can create different textures. </a:t>
                      </a:r>
                    </a:p>
                    <a:p>
                      <a:pPr marL="0" lvl="0" indent="0" algn="l">
                        <a:lnSpc>
                          <a:spcPct val="107000"/>
                        </a:lnSpc>
                        <a:spcAft>
                          <a:spcPts val="800"/>
                        </a:spcAft>
                        <a:buFont typeface="Symbol" panose="05050102010706020507" pitchFamily="18" charset="2"/>
                        <a:buNone/>
                      </a:pPr>
                      <a:r>
                        <a:rPr lang="en-GB" sz="1000">
                          <a:effectLst/>
                          <a:latin typeface="Lexend Deca Light"/>
                          <a:ea typeface="Calibri" panose="020F0502020204030204" pitchFamily="34" charset="0"/>
                          <a:cs typeface="Times New Roman"/>
                        </a:rPr>
                        <a:t>Understand how to change properties of paint using water</a:t>
                      </a:r>
                    </a:p>
                  </a:txBody>
                  <a:tcPr marL="114300" marR="114300" marT="0" marB="0"/>
                </a:tc>
                <a:tc gridSpan="2">
                  <a:txBody>
                    <a:bodyPr/>
                    <a:lstStyle/>
                    <a:p>
                      <a:pPr marL="0" lvl="0" indent="0" algn="l">
                        <a:buFontTx/>
                        <a:buNone/>
                      </a:pPr>
                      <a:r>
                        <a:rPr lang="en-US" sz="900">
                          <a:solidFill>
                            <a:srgbClr val="000000"/>
                          </a:solidFill>
                          <a:effectLst/>
                          <a:latin typeface="Lexend Deca Light"/>
                          <a:ea typeface="Calibri" panose="020F0502020204030204" pitchFamily="34" charset="0"/>
                          <a:cs typeface="Comic Sans MS" panose="030F0702030302020204" pitchFamily="66" charset="0"/>
                        </a:rPr>
                        <a:t>*To explore primary and secondary </a:t>
                      </a:r>
                      <a:r>
                        <a:rPr lang="en-US" sz="900" err="1">
                          <a:solidFill>
                            <a:srgbClr val="000000"/>
                          </a:solidFill>
                          <a:effectLst/>
                          <a:latin typeface="Lexend Deca Light"/>
                          <a:ea typeface="Calibri" panose="020F0502020204030204" pitchFamily="34" charset="0"/>
                          <a:cs typeface="Comic Sans MS" panose="030F0702030302020204" pitchFamily="66" charset="0"/>
                        </a:rPr>
                        <a:t>colours</a:t>
                      </a:r>
                      <a:r>
                        <a:rPr lang="en-US" sz="900">
                          <a:solidFill>
                            <a:srgbClr val="000000"/>
                          </a:solidFill>
                          <a:effectLst/>
                          <a:latin typeface="Lexend Deca Light"/>
                          <a:ea typeface="Calibri" panose="020F0502020204030204" pitchFamily="34" charset="0"/>
                          <a:cs typeface="Comic Sans MS" panose="030F0702030302020204" pitchFamily="66" charset="0"/>
                        </a:rPr>
                        <a:t>.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0" lvl="0" indent="0" algn="l">
                        <a:buFontTx/>
                        <a:buNone/>
                      </a:pPr>
                      <a:r>
                        <a:rPr lang="en-US" sz="900">
                          <a:solidFill>
                            <a:srgbClr val="000000"/>
                          </a:solidFill>
                          <a:effectLst/>
                          <a:latin typeface="Lexend Deca Light"/>
                          <a:ea typeface="Calibri" panose="020F0502020204030204" pitchFamily="34" charset="0"/>
                          <a:cs typeface="Comic Sans MS" panose="030F0702030302020204" pitchFamily="66" charset="0"/>
                        </a:rPr>
                        <a:t>*To represent primary and secondary </a:t>
                      </a:r>
                      <a:r>
                        <a:rPr lang="en-US" sz="900" err="1">
                          <a:solidFill>
                            <a:srgbClr val="000000"/>
                          </a:solidFill>
                          <a:effectLst/>
                          <a:latin typeface="Lexend Deca Light"/>
                          <a:ea typeface="Calibri" panose="020F0502020204030204" pitchFamily="34" charset="0"/>
                          <a:cs typeface="Comic Sans MS" panose="030F0702030302020204" pitchFamily="66" charset="0"/>
                        </a:rPr>
                        <a:t>colours</a:t>
                      </a:r>
                      <a:r>
                        <a:rPr lang="en-US" sz="900">
                          <a:solidFill>
                            <a:srgbClr val="000000"/>
                          </a:solidFill>
                          <a:effectLst/>
                          <a:latin typeface="Lexend Deca Light"/>
                          <a:ea typeface="Calibri" panose="020F0502020204030204" pitchFamily="34" charset="0"/>
                          <a:cs typeface="Comic Sans MS" panose="030F0702030302020204" pitchFamily="66" charset="0"/>
                        </a:rPr>
                        <a:t> on a </a:t>
                      </a:r>
                      <a:r>
                        <a:rPr lang="en-US" sz="900" err="1">
                          <a:solidFill>
                            <a:srgbClr val="000000"/>
                          </a:solidFill>
                          <a:effectLst/>
                          <a:latin typeface="Lexend Deca Light"/>
                          <a:ea typeface="Calibri" panose="020F0502020204030204" pitchFamily="34" charset="0"/>
                          <a:cs typeface="Comic Sans MS" panose="030F0702030302020204" pitchFamily="66" charset="0"/>
                        </a:rPr>
                        <a:t>colour</a:t>
                      </a:r>
                      <a:r>
                        <a:rPr lang="en-US" sz="900">
                          <a:solidFill>
                            <a:srgbClr val="000000"/>
                          </a:solidFill>
                          <a:effectLst/>
                          <a:latin typeface="Lexend Deca Light"/>
                          <a:ea typeface="Calibri" panose="020F0502020204030204" pitchFamily="34" charset="0"/>
                          <a:cs typeface="Comic Sans MS" panose="030F0702030302020204" pitchFamily="66" charset="0"/>
                        </a:rPr>
                        <a:t> wheel.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0" lvl="0" indent="0" algn="l">
                        <a:buFontTx/>
                        <a:buNone/>
                      </a:pPr>
                      <a:r>
                        <a:rPr lang="en-US" sz="900">
                          <a:solidFill>
                            <a:srgbClr val="000000"/>
                          </a:solidFill>
                          <a:effectLst/>
                          <a:latin typeface="Lexend Deca Light"/>
                          <a:ea typeface="Calibri" panose="020F0502020204030204" pitchFamily="34" charset="0"/>
                          <a:cs typeface="Comic Sans MS" panose="030F0702030302020204" pitchFamily="66" charset="0"/>
                        </a:rPr>
                        <a:t>*To identify and experiment with warm and cool </a:t>
                      </a:r>
                      <a:r>
                        <a:rPr lang="en-US" sz="900" err="1">
                          <a:solidFill>
                            <a:srgbClr val="000000"/>
                          </a:solidFill>
                          <a:effectLst/>
                          <a:latin typeface="Lexend Deca Light"/>
                          <a:ea typeface="Calibri" panose="020F0502020204030204" pitchFamily="34" charset="0"/>
                          <a:cs typeface="Comic Sans MS" panose="030F0702030302020204" pitchFamily="66" charset="0"/>
                        </a:rPr>
                        <a:t>colours</a:t>
                      </a:r>
                      <a:r>
                        <a:rPr lang="en-US" sz="900">
                          <a:solidFill>
                            <a:srgbClr val="000000"/>
                          </a:solidFill>
                          <a:effectLst/>
                          <a:latin typeface="Lexend Deca Light"/>
                          <a:ea typeface="Calibri" panose="020F0502020204030204" pitchFamily="34" charset="0"/>
                          <a:cs typeface="Comic Sans MS" panose="030F0702030302020204" pitchFamily="66" charset="0"/>
                        </a:rPr>
                        <a:t>.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0" lvl="0" indent="0" algn="l">
                        <a:buFontTx/>
                        <a:buNone/>
                      </a:pPr>
                      <a:r>
                        <a:rPr lang="en-US" sz="900">
                          <a:solidFill>
                            <a:srgbClr val="000000"/>
                          </a:solidFill>
                          <a:effectLst/>
                          <a:latin typeface="Lexend Deca Light"/>
                          <a:ea typeface="Calibri" panose="020F0502020204030204" pitchFamily="34" charset="0"/>
                          <a:cs typeface="Comic Sans MS" panose="030F0702030302020204" pitchFamily="66" charset="0"/>
                        </a:rPr>
                        <a:t>*To paint from observation. </a:t>
                      </a:r>
                    </a:p>
                    <a:p>
                      <a:pPr marL="0" lvl="0" indent="0" algn="l">
                        <a:buFontTx/>
                        <a:buNone/>
                      </a:pPr>
                      <a:r>
                        <a:rPr lang="en-US" sz="900">
                          <a:solidFill>
                            <a:srgbClr val="000000"/>
                          </a:solidFill>
                          <a:effectLst/>
                          <a:latin typeface="Lexend Deca Light"/>
                        </a:rPr>
                        <a:t>*To explore primary and secondary </a:t>
                      </a:r>
                      <a:r>
                        <a:rPr lang="en-US" sz="900" err="1">
                          <a:solidFill>
                            <a:srgbClr val="000000"/>
                          </a:solidFill>
                          <a:effectLst/>
                          <a:latin typeface="Lexend Deca Light"/>
                        </a:rPr>
                        <a:t>colours</a:t>
                      </a:r>
                      <a:r>
                        <a:rPr lang="en-US" sz="900">
                          <a:solidFill>
                            <a:srgbClr val="000000"/>
                          </a:solidFill>
                          <a:effectLst/>
                          <a:latin typeface="Lexend Deca Light"/>
                        </a:rPr>
                        <a:t>. </a:t>
                      </a:r>
                      <a:endParaRPr lang="en-GB" sz="900">
                        <a:solidFill>
                          <a:srgbClr val="000000"/>
                        </a:solidFill>
                        <a:effectLst/>
                        <a:latin typeface="Lexend Deca Light" pitchFamily="2" charset="0"/>
                      </a:endParaRPr>
                    </a:p>
                    <a:p>
                      <a:pPr marL="0" lvl="0" indent="0" algn="l">
                        <a:buFontTx/>
                        <a:buNone/>
                      </a:pPr>
                      <a:r>
                        <a:rPr lang="en-US" sz="900">
                          <a:solidFill>
                            <a:srgbClr val="000000"/>
                          </a:solidFill>
                          <a:effectLst/>
                          <a:latin typeface="Lexend Deca Light"/>
                        </a:rPr>
                        <a:t>*To represent primary and secondary </a:t>
                      </a:r>
                      <a:r>
                        <a:rPr lang="en-US" sz="900" err="1">
                          <a:solidFill>
                            <a:srgbClr val="000000"/>
                          </a:solidFill>
                          <a:effectLst/>
                          <a:latin typeface="Lexend Deca Light"/>
                        </a:rPr>
                        <a:t>colours</a:t>
                      </a:r>
                      <a:r>
                        <a:rPr lang="en-US" sz="900">
                          <a:solidFill>
                            <a:srgbClr val="000000"/>
                          </a:solidFill>
                          <a:effectLst/>
                          <a:latin typeface="Lexend Deca Light"/>
                        </a:rPr>
                        <a:t> on a </a:t>
                      </a:r>
                      <a:r>
                        <a:rPr lang="en-US" sz="900" err="1">
                          <a:solidFill>
                            <a:srgbClr val="000000"/>
                          </a:solidFill>
                          <a:effectLst/>
                          <a:latin typeface="Lexend Deca Light"/>
                        </a:rPr>
                        <a:t>colour</a:t>
                      </a:r>
                      <a:r>
                        <a:rPr lang="en-US" sz="900">
                          <a:solidFill>
                            <a:srgbClr val="000000"/>
                          </a:solidFill>
                          <a:effectLst/>
                          <a:latin typeface="Lexend Deca Light"/>
                        </a:rPr>
                        <a:t> wheel. </a:t>
                      </a:r>
                      <a:endParaRPr lang="en-GB" sz="900">
                        <a:solidFill>
                          <a:srgbClr val="000000"/>
                        </a:solidFill>
                        <a:effectLst/>
                        <a:latin typeface="Lexend Deca Light" pitchFamily="2" charset="0"/>
                      </a:endParaRPr>
                    </a:p>
                    <a:p>
                      <a:pPr marL="0" lvl="0" indent="0" algn="l">
                        <a:buFontTx/>
                        <a:buNone/>
                      </a:pPr>
                      <a:r>
                        <a:rPr lang="en-US" sz="900">
                          <a:solidFill>
                            <a:srgbClr val="000000"/>
                          </a:solidFill>
                          <a:effectLst/>
                          <a:latin typeface="Lexend Deca Light"/>
                        </a:rPr>
                        <a:t>*To identify and experiment with warm and cool </a:t>
                      </a:r>
                      <a:r>
                        <a:rPr lang="en-US" sz="900" err="1">
                          <a:solidFill>
                            <a:srgbClr val="000000"/>
                          </a:solidFill>
                          <a:effectLst/>
                          <a:latin typeface="Lexend Deca Light"/>
                        </a:rPr>
                        <a:t>colours</a:t>
                      </a:r>
                      <a:r>
                        <a:rPr lang="en-US" sz="900">
                          <a:solidFill>
                            <a:srgbClr val="000000"/>
                          </a:solidFill>
                          <a:effectLst/>
                          <a:latin typeface="Lexend Deca Light"/>
                        </a:rPr>
                        <a:t>. </a:t>
                      </a:r>
                      <a:endParaRPr lang="en-GB" sz="900">
                        <a:solidFill>
                          <a:srgbClr val="000000"/>
                        </a:solidFill>
                        <a:effectLst/>
                        <a:latin typeface="Lexend Deca Light" pitchFamily="2" charset="0"/>
                      </a:endParaRPr>
                    </a:p>
                    <a:p>
                      <a:pPr marL="0" lvl="0" indent="0" algn="l">
                        <a:buFontTx/>
                        <a:buNone/>
                      </a:pPr>
                      <a:r>
                        <a:rPr lang="en-US" sz="900">
                          <a:solidFill>
                            <a:srgbClr val="000000"/>
                          </a:solidFill>
                          <a:effectLst/>
                          <a:latin typeface="Lexend Deca Light"/>
                        </a:rPr>
                        <a:t>*To paint from observation. </a:t>
                      </a:r>
                      <a:endParaRPr lang="en-GB" sz="900">
                        <a:solidFill>
                          <a:srgbClr val="000000"/>
                        </a:solidFill>
                        <a:effectLst/>
                        <a:latin typeface="Lexend Deca Light" pitchFamily="2" charset="0"/>
                      </a:endParaRPr>
                    </a:p>
                  </a:txBody>
                  <a:tcPr marL="114300" marR="114300" marT="0" marB="0"/>
                </a:tc>
                <a:tc hMerge="1">
                  <a:txBody>
                    <a:bodyPr/>
                    <a:lstStyle/>
                    <a:p>
                      <a:pPr marL="342900" lvl="0" indent="-342900" algn="l">
                        <a:buFont typeface="Symbol" panose="05050102010706020507" pitchFamily="18" charset="2"/>
                        <a:buChar char=""/>
                      </a:pPr>
                      <a:r>
                        <a:rPr lang="en-US" sz="1100">
                          <a:solidFill>
                            <a:srgbClr val="000000"/>
                          </a:solidFill>
                          <a:effectLst/>
                          <a:latin typeface="Sassoon Infant Std"/>
                          <a:ea typeface="Calibri" panose="020F0502020204030204" pitchFamily="34" charset="0"/>
                          <a:cs typeface="Comic Sans MS" panose="030F0702030302020204" pitchFamily="66" charset="0"/>
                        </a:rPr>
                        <a:t>To explore primary and secondary </a:t>
                      </a:r>
                      <a:r>
                        <a:rPr lang="en-US" sz="1100" err="1">
                          <a:solidFill>
                            <a:srgbClr val="000000"/>
                          </a:solidFill>
                          <a:effectLst/>
                          <a:latin typeface="Sassoon Infant Std"/>
                          <a:ea typeface="Calibri" panose="020F0502020204030204" pitchFamily="34" charset="0"/>
                          <a:cs typeface="Comic Sans MS" panose="030F0702030302020204" pitchFamily="66" charset="0"/>
                        </a:rPr>
                        <a:t>colours</a:t>
                      </a:r>
                      <a:r>
                        <a:rPr lang="en-US" sz="1100">
                          <a:solidFill>
                            <a:srgbClr val="000000"/>
                          </a:solidFill>
                          <a:effectLst/>
                          <a:latin typeface="Sassoon Infant Std"/>
                          <a:ea typeface="Calibri" panose="020F0502020204030204" pitchFamily="34" charset="0"/>
                          <a:cs typeface="Comic Sans MS" panose="030F0702030302020204" pitchFamily="66" charset="0"/>
                        </a:rPr>
                        <a: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1100">
                          <a:solidFill>
                            <a:srgbClr val="000000"/>
                          </a:solidFill>
                          <a:effectLst/>
                          <a:latin typeface="Sassoon Infant Std"/>
                          <a:ea typeface="Calibri" panose="020F0502020204030204" pitchFamily="34" charset="0"/>
                          <a:cs typeface="Comic Sans MS" panose="030F0702030302020204" pitchFamily="66" charset="0"/>
                        </a:rPr>
                        <a:t>To represent primary and secondary </a:t>
                      </a:r>
                      <a:r>
                        <a:rPr lang="en-US" sz="1100" err="1">
                          <a:solidFill>
                            <a:srgbClr val="000000"/>
                          </a:solidFill>
                          <a:effectLst/>
                          <a:latin typeface="Sassoon Infant Std"/>
                          <a:ea typeface="Calibri" panose="020F0502020204030204" pitchFamily="34" charset="0"/>
                          <a:cs typeface="Comic Sans MS" panose="030F0702030302020204" pitchFamily="66" charset="0"/>
                        </a:rPr>
                        <a:t>colours</a:t>
                      </a:r>
                      <a:r>
                        <a:rPr lang="en-US" sz="1100">
                          <a:solidFill>
                            <a:srgbClr val="000000"/>
                          </a:solidFill>
                          <a:effectLst/>
                          <a:latin typeface="Sassoon Infant Std"/>
                          <a:ea typeface="Calibri" panose="020F0502020204030204" pitchFamily="34" charset="0"/>
                          <a:cs typeface="Comic Sans MS" panose="030F0702030302020204" pitchFamily="66" charset="0"/>
                        </a:rPr>
                        <a:t> on a </a:t>
                      </a:r>
                      <a:r>
                        <a:rPr lang="en-US" sz="1100" err="1">
                          <a:solidFill>
                            <a:srgbClr val="000000"/>
                          </a:solidFill>
                          <a:effectLst/>
                          <a:latin typeface="Sassoon Infant Std"/>
                          <a:ea typeface="Calibri" panose="020F0502020204030204" pitchFamily="34" charset="0"/>
                          <a:cs typeface="Comic Sans MS" panose="030F0702030302020204" pitchFamily="66" charset="0"/>
                        </a:rPr>
                        <a:t>colour</a:t>
                      </a:r>
                      <a:r>
                        <a:rPr lang="en-US" sz="1100">
                          <a:solidFill>
                            <a:srgbClr val="000000"/>
                          </a:solidFill>
                          <a:effectLst/>
                          <a:latin typeface="Sassoon Infant Std"/>
                          <a:ea typeface="Calibri" panose="020F0502020204030204" pitchFamily="34" charset="0"/>
                          <a:cs typeface="Comic Sans MS" panose="030F0702030302020204" pitchFamily="66" charset="0"/>
                        </a:rPr>
                        <a:t> wheel.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1100">
                          <a:solidFill>
                            <a:srgbClr val="000000"/>
                          </a:solidFill>
                          <a:effectLst/>
                          <a:latin typeface="Sassoon Infant Std"/>
                          <a:ea typeface="Calibri" panose="020F0502020204030204" pitchFamily="34" charset="0"/>
                          <a:cs typeface="Comic Sans MS" panose="030F0702030302020204" pitchFamily="66" charset="0"/>
                        </a:rPr>
                        <a:t>To identify and experiment with warm and cool </a:t>
                      </a:r>
                      <a:r>
                        <a:rPr lang="en-US" sz="1100" err="1">
                          <a:solidFill>
                            <a:srgbClr val="000000"/>
                          </a:solidFill>
                          <a:effectLst/>
                          <a:latin typeface="Sassoon Infant Std"/>
                          <a:ea typeface="Calibri" panose="020F0502020204030204" pitchFamily="34" charset="0"/>
                          <a:cs typeface="Comic Sans MS" panose="030F0702030302020204" pitchFamily="66" charset="0"/>
                        </a:rPr>
                        <a:t>colours</a:t>
                      </a:r>
                      <a:r>
                        <a:rPr lang="en-US" sz="1100">
                          <a:solidFill>
                            <a:srgbClr val="000000"/>
                          </a:solidFill>
                          <a:effectLst/>
                          <a:latin typeface="Sassoon Infant Std"/>
                          <a:ea typeface="Calibri" panose="020F0502020204030204" pitchFamily="34" charset="0"/>
                          <a:cs typeface="Comic Sans MS" panose="030F0702030302020204" pitchFamily="66" charset="0"/>
                        </a:rPr>
                        <a: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1100">
                          <a:solidFill>
                            <a:srgbClr val="000000"/>
                          </a:solidFill>
                          <a:effectLst/>
                          <a:latin typeface="Sassoon Infant Std"/>
                          <a:ea typeface="Calibri" panose="020F0502020204030204" pitchFamily="34" charset="0"/>
                          <a:cs typeface="Comic Sans MS" panose="030F0702030302020204" pitchFamily="66" charset="0"/>
                        </a:rPr>
                        <a:t>To paint from observation.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gridSpan="3">
                  <a:txBody>
                    <a:bodyPr/>
                    <a:lstStyle/>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Children select thick and thin paintbrushes for purpose </a:t>
                      </a:r>
                      <a:endParaRPr lang="en-GB" sz="900">
                        <a:effectLst/>
                        <a:latin typeface="Lexend Deca Light" pitchFamily="2"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Children hold thick and thin paintbrushes close to the end for control and detail. </a:t>
                      </a: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Children show control when using painting tools. </a:t>
                      </a: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Children mix colours using poster paint, powder paint and watercolour. </a:t>
                      </a: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Children understand the different properties and discuss artist’s work</a:t>
                      </a:r>
                    </a:p>
                    <a:p>
                      <a:pPr marL="342900" lvl="0" indent="-342900" algn="l">
                        <a:lnSpc>
                          <a:spcPct val="107000"/>
                        </a:lnSpc>
                        <a:spcAft>
                          <a:spcPts val="800"/>
                        </a:spcAft>
                        <a:buFont typeface="Symbol" panose="05050102010706020507" pitchFamily="18" charset="2"/>
                        <a:buChar char=""/>
                      </a:pPr>
                      <a:r>
                        <a:rPr lang="en-GB" sz="900">
                          <a:effectLst/>
                          <a:latin typeface="Lexend Deca Light"/>
                          <a:ea typeface="Calibri" panose="020F0502020204030204" pitchFamily="34" charset="0"/>
                          <a:cs typeface="Times New Roman"/>
                        </a:rPr>
                        <a:t>Children comment on the warm and cold colours in the work of Joan Amara and  Georgia O’Keeffe and recreate their work and similar from observation</a:t>
                      </a:r>
                    </a:p>
                  </a:txBody>
                  <a:tcPr marL="68580" marR="68580" marT="0" marB="0"/>
                </a:tc>
                <a:tc hMerge="1">
                  <a:txBody>
                    <a:bodyPr/>
                    <a:lstStyle/>
                    <a:p>
                      <a:pPr marL="342900" lvl="0" indent="-342900" algn="l">
                        <a:lnSpc>
                          <a:spcPct val="107000"/>
                        </a:lnSpc>
                        <a:buFont typeface="Symbol" panose="05050102010706020507" pitchFamily="18" charset="2"/>
                        <a:buChar char=""/>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342900" lvl="0" indent="-342900" algn="l">
                        <a:lnSpc>
                          <a:spcPct val="107000"/>
                        </a:lnSpc>
                        <a:buFont typeface="Symbol" panose="05050102010706020507" pitchFamily="18" charset="2"/>
                        <a:buChar char=""/>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l"/>
                      <a:r>
                        <a:rPr lang="en-US" sz="900" b="1" i="1">
                          <a:solidFill>
                            <a:srgbClr val="000000"/>
                          </a:solidFill>
                          <a:effectLst/>
                          <a:latin typeface="Lexend Deca Light"/>
                          <a:ea typeface="Calibri" panose="020F0502020204030204" pitchFamily="34" charset="0"/>
                          <a:cs typeface="Comic Sans MS" panose="030F0702030302020204" pitchFamily="66" charset="0"/>
                        </a:rPr>
                        <a:t>In Year 2 …</a:t>
                      </a:r>
                      <a:endParaRPr lang="en-GB" sz="900" b="1">
                        <a:solidFill>
                          <a:srgbClr val="000000"/>
                        </a:solidFill>
                        <a:effectLst/>
                        <a:latin typeface="Lexend Deca Light"/>
                        <a:ea typeface="Calibri" panose="020F0502020204030204" pitchFamily="34" charset="0"/>
                        <a:cs typeface="Comic Sans MS" panose="030F0702030302020204" pitchFamily="66" charset="0"/>
                      </a:endParaRPr>
                    </a:p>
                    <a:p>
                      <a:pPr algn="l"/>
                      <a:endParaRPr lang="en-US" sz="900" i="1">
                        <a:solidFill>
                          <a:srgbClr val="000000"/>
                        </a:solidFill>
                        <a:effectLst/>
                        <a:latin typeface="Lexend Deca Light"/>
                        <a:ea typeface="Calibri" panose="020F0502020204030204" pitchFamily="34" charset="0"/>
                        <a:cs typeface="Comic Sans MS" panose="030F0702030302020204" pitchFamily="66" charset="0"/>
                      </a:endParaRPr>
                    </a:p>
                    <a:p>
                      <a:pPr algn="l"/>
                      <a:r>
                        <a:rPr lang="en-US" sz="900" i="0">
                          <a:solidFill>
                            <a:srgbClr val="000000"/>
                          </a:solidFill>
                          <a:effectLst/>
                          <a:latin typeface="Lexend Deca Light"/>
                        </a:rPr>
                        <a:t>To explore creating tints and shades in a variety of different </a:t>
                      </a:r>
                      <a:r>
                        <a:rPr lang="en-US" sz="900" i="0" err="1">
                          <a:solidFill>
                            <a:srgbClr val="000000"/>
                          </a:solidFill>
                          <a:effectLst/>
                          <a:latin typeface="Lexend Deca Light"/>
                        </a:rPr>
                        <a:t>colours</a:t>
                      </a:r>
                      <a:r>
                        <a:rPr lang="en-US" sz="900" i="0">
                          <a:solidFill>
                            <a:srgbClr val="000000"/>
                          </a:solidFill>
                          <a:effectLst/>
                          <a:latin typeface="Lexend Deca Light"/>
                        </a:rPr>
                        <a:t>. </a:t>
                      </a:r>
                      <a:endParaRPr lang="en-GB" sz="900" i="0">
                        <a:solidFill>
                          <a:srgbClr val="000000"/>
                        </a:solidFill>
                        <a:effectLst/>
                        <a:latin typeface="Lexend Deca Light" pitchFamily="2" charset="0"/>
                      </a:endParaRPr>
                    </a:p>
                    <a:p>
                      <a:pPr algn="l"/>
                      <a:endParaRPr lang="en-GB" sz="900" i="0">
                        <a:solidFill>
                          <a:srgbClr val="000000"/>
                        </a:solidFill>
                        <a:effectLst/>
                        <a:latin typeface="Lexend Deca Light" pitchFamily="2" charset="0"/>
                      </a:endParaRPr>
                    </a:p>
                    <a:p>
                      <a:pPr algn="l"/>
                      <a:r>
                        <a:rPr lang="en-US" sz="900" i="0">
                          <a:solidFill>
                            <a:srgbClr val="000000"/>
                          </a:solidFill>
                          <a:effectLst/>
                          <a:latin typeface="Lexend Deca Light"/>
                        </a:rPr>
                        <a:t>To experiment with different painting effects such as washes, blocking and thickened paint. </a:t>
                      </a:r>
                      <a:endParaRPr lang="en-GB" sz="900" i="0">
                        <a:solidFill>
                          <a:srgbClr val="000000"/>
                        </a:solidFill>
                        <a:effectLst/>
                        <a:latin typeface="Lexend Deca Light" pitchFamily="2" charset="0"/>
                      </a:endParaRPr>
                    </a:p>
                    <a:p>
                      <a:pPr algn="l"/>
                      <a:endParaRPr lang="en-GB" sz="900" i="0">
                        <a:solidFill>
                          <a:srgbClr val="000000"/>
                        </a:solidFill>
                        <a:effectLst/>
                        <a:latin typeface="Lexend Deca Light"/>
                      </a:endParaRPr>
                    </a:p>
                    <a:p>
                      <a:pPr algn="l"/>
                      <a:r>
                        <a:rPr lang="en-US" sz="900" i="0">
                          <a:solidFill>
                            <a:srgbClr val="000000"/>
                          </a:solidFill>
                          <a:effectLst/>
                          <a:latin typeface="Lexend Deca Light"/>
                        </a:rPr>
                        <a:t>To explore paint effects and techniques used by famous artists. (Claude Monet and Paul Klee) </a:t>
                      </a:r>
                      <a:endParaRPr lang="en-GB" sz="900" i="0">
                        <a:solidFill>
                          <a:srgbClr val="000000"/>
                        </a:solidFill>
                        <a:effectLst/>
                        <a:latin typeface="Lexend Deca Light" pitchFamily="2" charset="0"/>
                      </a:endParaRPr>
                    </a:p>
                    <a:p>
                      <a:pPr algn="l"/>
                      <a:endParaRPr lang="en-GB" sz="900" i="0">
                        <a:solidFill>
                          <a:srgbClr val="000000"/>
                        </a:solidFill>
                        <a:effectLst/>
                        <a:latin typeface="Lexend Deca Light"/>
                      </a:endParaRPr>
                    </a:p>
                    <a:p>
                      <a:pPr algn="l"/>
                      <a:r>
                        <a:rPr lang="en-US" sz="900" i="0">
                          <a:solidFill>
                            <a:srgbClr val="000000"/>
                          </a:solidFill>
                          <a:effectLst/>
                          <a:latin typeface="Lexend Deca Light"/>
                        </a:rPr>
                        <a:t>To explore texture in an artwork using techniques such as layering, differing brush strokes or varying equipment such as a sponge or spatula. </a:t>
                      </a:r>
                      <a:endParaRPr lang="en-GB" sz="900" i="0">
                        <a:solidFill>
                          <a:srgbClr val="000000"/>
                        </a:solidFill>
                        <a:effectLst/>
                        <a:latin typeface="Lexend Deca Light" pitchFamily="2" charset="0"/>
                      </a:endParaRPr>
                    </a:p>
                    <a:p>
                      <a:pPr algn="l"/>
                      <a:endParaRPr lang="en-GB" sz="900">
                        <a:solidFill>
                          <a:srgbClr val="000000"/>
                        </a:solidFill>
                        <a:effectLst/>
                        <a:latin typeface="Lexend Deca Light"/>
                      </a:endParaRPr>
                    </a:p>
                  </a:txBody>
                  <a:tcPr marL="114300" marR="114300" marT="0" marB="0"/>
                </a:tc>
                <a:tc hMerge="1">
                  <a:txBody>
                    <a:bodyPr/>
                    <a:lstStyle/>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To explore creating tints and shades in a variety of different </a:t>
                      </a:r>
                      <a:r>
                        <a:rPr lang="en-US" sz="750" i="1" err="1">
                          <a:solidFill>
                            <a:srgbClr val="000000"/>
                          </a:solidFill>
                          <a:effectLst/>
                          <a:latin typeface="Sassoon Infant Std"/>
                          <a:ea typeface="Calibri" panose="020F0502020204030204" pitchFamily="34" charset="0"/>
                          <a:cs typeface="Comic Sans MS" panose="030F0702030302020204" pitchFamily="66" charset="0"/>
                        </a:rPr>
                        <a:t>colours</a:t>
                      </a:r>
                      <a:r>
                        <a:rPr lang="en-US" sz="750" i="1">
                          <a:solidFill>
                            <a:srgbClr val="000000"/>
                          </a:solidFill>
                          <a:effectLst/>
                          <a:latin typeface="Sassoon Infant Std"/>
                          <a:ea typeface="Calibri" panose="020F0502020204030204" pitchFamily="34" charset="0"/>
                          <a:cs typeface="Comic Sans MS" panose="030F0702030302020204" pitchFamily="66" charset="0"/>
                        </a:rPr>
                        <a: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To experiment with different painting effects such as washes, blocking and thickened paint.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To explore paint effects and techniques used by famous artists. (Claude Monet and Paul Klee)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To explore texture in an artwork using techniques such as layering, differing brush strokes or varying equipment such as a sponge or spatula.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US" sz="750" i="1">
                          <a:solidFill>
                            <a:srgbClr val="000000"/>
                          </a:solidFill>
                          <a:effectLst/>
                          <a:latin typeface="Sassoon Infant Std"/>
                          <a:ea typeface="Calibri" panose="020F0502020204030204" pitchFamily="34" charset="0"/>
                          <a:cs typeface="Comic Sans MS" panose="030F0702030302020204" pitchFamily="66" charset="0"/>
                        </a:rPr>
                        <a:t> </a:t>
                      </a:r>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extLst>
                  <a:ext uri="{0D108BD9-81ED-4DB2-BD59-A6C34878D82A}">
                    <a16:rowId xmlns:a16="http://schemas.microsoft.com/office/drawing/2014/main" val="2127274513"/>
                  </a:ext>
                </a:extLst>
              </a:tr>
              <a:tr h="254000">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GB" sz="1600" b="1">
                          <a:effectLst/>
                          <a:latin typeface="Lexend Deca Light"/>
                          <a:cs typeface="Times New Roman"/>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565061">
                <a:tc gridSpan="2">
                  <a:txBody>
                    <a:bodyPr/>
                    <a:lstStyle/>
                    <a:p>
                      <a:pPr marL="0" lvl="0" indent="0" algn="l">
                        <a:lnSpc>
                          <a:spcPct val="107000"/>
                        </a:lnSpc>
                        <a:buFontTx/>
                        <a:buNone/>
                      </a:pPr>
                      <a:r>
                        <a:rPr lang="en-GB" sz="800" b="1">
                          <a:effectLst/>
                          <a:latin typeface="Lexend Deca Light"/>
                          <a:ea typeface="Calibri" panose="020F0502020204030204" pitchFamily="34" charset="0"/>
                          <a:cs typeface="Times New Roman"/>
                        </a:rPr>
                        <a:t>Primary colours- </a:t>
                      </a:r>
                      <a:r>
                        <a:rPr lang="en-GB" sz="800">
                          <a:effectLst/>
                          <a:latin typeface="Lexend Deca Light"/>
                          <a:ea typeface="Calibri" panose="020F0502020204030204" pitchFamily="34" charset="0"/>
                          <a:cs typeface="Times New Roman"/>
                        </a:rPr>
                        <a:t>The primary colours are those which cannot be created by mixing other colours in a given colour space.</a:t>
                      </a:r>
                    </a:p>
                    <a:p>
                      <a:pPr marL="0" lvl="0" indent="0" algn="l">
                        <a:lnSpc>
                          <a:spcPct val="107000"/>
                        </a:lnSpc>
                        <a:buFontTx/>
                        <a:buNone/>
                      </a:pPr>
                      <a:r>
                        <a:rPr lang="en-GB" sz="800" b="1">
                          <a:effectLst/>
                          <a:latin typeface="Lexend Deca Light"/>
                          <a:ea typeface="Calibri" panose="020F0502020204030204" pitchFamily="34" charset="0"/>
                          <a:cs typeface="Times New Roman"/>
                        </a:rPr>
                        <a:t>Secondary colours- </a:t>
                      </a:r>
                      <a:r>
                        <a:rPr lang="en-GB" sz="800">
                          <a:effectLst/>
                          <a:latin typeface="Lexend Deca Light"/>
                          <a:ea typeface="Calibri" panose="020F0502020204030204" pitchFamily="34" charset="0"/>
                          <a:cs typeface="Times New Roman"/>
                        </a:rPr>
                        <a:t>A secondary colour is a colour made by mixing of two primary colours. </a:t>
                      </a:r>
                    </a:p>
                    <a:p>
                      <a:pPr marL="0" lvl="0" indent="0" algn="l">
                        <a:lnSpc>
                          <a:spcPct val="107000"/>
                        </a:lnSpc>
                        <a:buFontTx/>
                        <a:buNone/>
                      </a:pPr>
                      <a:r>
                        <a:rPr lang="en-GB" sz="800" b="1">
                          <a:effectLst/>
                          <a:latin typeface="Lexend Deca Light"/>
                          <a:ea typeface="Calibri" panose="020F0502020204030204" pitchFamily="34" charset="0"/>
                          <a:cs typeface="Times New Roman"/>
                        </a:rPr>
                        <a:t>Colour wheel- </a:t>
                      </a:r>
                      <a:r>
                        <a:rPr lang="en-GB" sz="800">
                          <a:effectLst/>
                          <a:latin typeface="Lexend Deca Light"/>
                          <a:ea typeface="Calibri" panose="020F0502020204030204" pitchFamily="34" charset="0"/>
                          <a:cs typeface="Times New Roman"/>
                        </a:rPr>
                        <a:t>A colour wheel shows you how colours relate to each other cold and warm colours </a:t>
                      </a:r>
                    </a:p>
                    <a:p>
                      <a:pPr marL="0" lvl="0" indent="0" algn="l">
                        <a:lnSpc>
                          <a:spcPct val="107000"/>
                        </a:lnSpc>
                        <a:spcAft>
                          <a:spcPts val="800"/>
                        </a:spcAft>
                        <a:buFontTx/>
                        <a:buNone/>
                      </a:pPr>
                      <a:r>
                        <a:rPr lang="en-GB" sz="800" b="1">
                          <a:effectLst/>
                          <a:latin typeface="Lexend Deca Light"/>
                          <a:ea typeface="Calibri" panose="020F0502020204030204" pitchFamily="34" charset="0"/>
                          <a:cs typeface="Times New Roman"/>
                        </a:rPr>
                        <a:t>Warm colours </a:t>
                      </a:r>
                      <a:r>
                        <a:rPr lang="en-GB" sz="800">
                          <a:effectLst/>
                          <a:latin typeface="Lexend Deca Light"/>
                          <a:ea typeface="Calibri" panose="020F0502020204030204" pitchFamily="34" charset="0"/>
                          <a:cs typeface="Times New Roman"/>
                        </a:rPr>
                        <a:t>— one side of the colour wheel that includes red, yellow, and orange. This evokes warmth because they remind us of things like the sun or fire.</a:t>
                      </a:r>
                    </a:p>
                    <a:p>
                      <a:pPr marL="0" lvl="0" indent="0" algn="l">
                        <a:lnSpc>
                          <a:spcPct val="107000"/>
                        </a:lnSpc>
                        <a:spcAft>
                          <a:spcPts val="800"/>
                        </a:spcAft>
                        <a:buFontTx/>
                        <a:buNone/>
                      </a:pPr>
                      <a:r>
                        <a:rPr lang="en-GB" sz="800" b="1" kern="1200">
                          <a:solidFill>
                            <a:schemeClr val="dk1"/>
                          </a:solidFill>
                          <a:effectLst/>
                          <a:latin typeface="Lexend Deca Light"/>
                          <a:ea typeface="+mn-ea"/>
                          <a:cs typeface="+mn-cs"/>
                        </a:rPr>
                        <a:t>Cool colours </a:t>
                      </a:r>
                      <a:r>
                        <a:rPr lang="en-GB" sz="800" kern="1200">
                          <a:solidFill>
                            <a:schemeClr val="dk1"/>
                          </a:solidFill>
                          <a:effectLst/>
                          <a:latin typeface="Lexend Deca Light"/>
                          <a:ea typeface="+mn-ea"/>
                          <a:cs typeface="+mn-cs"/>
                        </a:rPr>
                        <a:t>— the other side of the colour wheel that includes blue, green, and purple. This evokes a cool feeling because they remind us of things like water or grass.</a:t>
                      </a:r>
                      <a:endParaRPr lang="en-GB" sz="800">
                        <a:effectLst/>
                        <a:latin typeface="Lexend Deca Light"/>
                        <a:ea typeface="Calibri" panose="020F0502020204030204" pitchFamily="34" charset="0"/>
                        <a:cs typeface="Times New Roman" panose="02020603050405020304" pitchFamily="18" charset="0"/>
                      </a:endParaRPr>
                    </a:p>
                  </a:txBody>
                  <a:tcPr marL="114300" marR="114300" marT="0" marB="0"/>
                </a:tc>
                <a:tc hMerge="1">
                  <a:txBody>
                    <a:bodyPr/>
                    <a:lstStyle/>
                    <a:p>
                      <a:pPr marL="0" lvl="0" indent="0" algn="l">
                        <a:lnSpc>
                          <a:spcPct val="107000"/>
                        </a:lnSpc>
                        <a:buFontTx/>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3">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l"/>
                      <a:r>
                        <a:rPr lang="en-US" sz="1050">
                          <a:solidFill>
                            <a:srgbClr val="000000"/>
                          </a:solidFill>
                          <a:effectLst/>
                          <a:latin typeface="Lexend Deca Light"/>
                          <a:ea typeface="Calibri" panose="020F0502020204030204" pitchFamily="34" charset="0"/>
                          <a:cs typeface="Comic Sans MS" panose="030F0702030302020204" pitchFamily="66" charset="0"/>
                        </a:rPr>
                        <a:t>Knows primary and secondary </a:t>
                      </a:r>
                      <a:r>
                        <a:rPr lang="en-US" sz="1050" err="1">
                          <a:solidFill>
                            <a:srgbClr val="000000"/>
                          </a:solidFill>
                          <a:effectLst/>
                          <a:latin typeface="Lexend Deca Light"/>
                          <a:ea typeface="Calibri" panose="020F0502020204030204" pitchFamily="34" charset="0"/>
                          <a:cs typeface="Comic Sans MS" panose="030F0702030302020204" pitchFamily="66" charset="0"/>
                        </a:rPr>
                        <a:t>colours</a:t>
                      </a:r>
                      <a:r>
                        <a:rPr lang="en-US" sz="1050">
                          <a:solidFill>
                            <a:srgbClr val="000000"/>
                          </a:solidFill>
                          <a:effectLst/>
                          <a:latin typeface="Lexend Deca Light"/>
                          <a:ea typeface="Calibri" panose="020F0502020204030204" pitchFamily="34" charset="0"/>
                          <a:cs typeface="Comic Sans MS" panose="030F0702030302020204" pitchFamily="66" charset="0"/>
                        </a:rPr>
                        <a:t> </a:t>
                      </a:r>
                      <a:endParaRPr lang="en-GB" sz="1050">
                        <a:solidFill>
                          <a:srgbClr val="000000"/>
                        </a:solidFill>
                        <a:effectLst/>
                        <a:latin typeface="Lexend Deca Light" pitchFamily="2" charset="0"/>
                        <a:ea typeface="Calibri" panose="020F0502020204030204" pitchFamily="34" charset="0"/>
                        <a:cs typeface="Comic Sans MS" panose="030F0702030302020204" pitchFamily="66" charset="0"/>
                      </a:endParaRPr>
                    </a:p>
                    <a:p>
                      <a:pPr algn="l"/>
                      <a:endParaRPr lang="en-GB" sz="1050">
                        <a:solidFill>
                          <a:srgbClr val="000000"/>
                        </a:solidFill>
                        <a:effectLst/>
                        <a:latin typeface="Lexend Deca Light"/>
                        <a:ea typeface="Calibri" panose="020F0502020204030204" pitchFamily="34" charset="0"/>
                        <a:cs typeface="Comic Sans MS" panose="030F0702030302020204" pitchFamily="66" charset="0"/>
                      </a:endParaRPr>
                    </a:p>
                    <a:p>
                      <a:pPr algn="l"/>
                      <a:r>
                        <a:rPr lang="en-US" sz="1050">
                          <a:solidFill>
                            <a:srgbClr val="000000"/>
                          </a:solidFill>
                          <a:effectLst/>
                          <a:latin typeface="Lexend Deca Light"/>
                          <a:ea typeface="Calibri" panose="020F0502020204030204" pitchFamily="34" charset="0"/>
                          <a:cs typeface="Comic Sans MS" panose="030F0702030302020204" pitchFamily="66" charset="0"/>
                        </a:rPr>
                        <a:t>Understands how primary and secondary </a:t>
                      </a:r>
                      <a:r>
                        <a:rPr lang="en-US" sz="1050" err="1">
                          <a:solidFill>
                            <a:srgbClr val="000000"/>
                          </a:solidFill>
                          <a:effectLst/>
                          <a:latin typeface="Lexend Deca Light"/>
                          <a:ea typeface="Calibri" panose="020F0502020204030204" pitchFamily="34" charset="0"/>
                          <a:cs typeface="Comic Sans MS" panose="030F0702030302020204" pitchFamily="66" charset="0"/>
                        </a:rPr>
                        <a:t>colours</a:t>
                      </a:r>
                      <a:r>
                        <a:rPr lang="en-US" sz="1050">
                          <a:solidFill>
                            <a:srgbClr val="000000"/>
                          </a:solidFill>
                          <a:effectLst/>
                          <a:latin typeface="Lexend Deca Light"/>
                          <a:ea typeface="Calibri" panose="020F0502020204030204" pitchFamily="34" charset="0"/>
                          <a:cs typeface="Comic Sans MS" panose="030F0702030302020204" pitchFamily="66" charset="0"/>
                        </a:rPr>
                        <a:t> are presented on a </a:t>
                      </a:r>
                      <a:r>
                        <a:rPr lang="en-US" sz="1050" err="1">
                          <a:solidFill>
                            <a:srgbClr val="000000"/>
                          </a:solidFill>
                          <a:effectLst/>
                          <a:latin typeface="Lexend Deca Light"/>
                          <a:ea typeface="Calibri" panose="020F0502020204030204" pitchFamily="34" charset="0"/>
                          <a:cs typeface="Comic Sans MS" panose="030F0702030302020204" pitchFamily="66" charset="0"/>
                        </a:rPr>
                        <a:t>colour</a:t>
                      </a:r>
                      <a:r>
                        <a:rPr lang="en-US" sz="1050">
                          <a:solidFill>
                            <a:srgbClr val="000000"/>
                          </a:solidFill>
                          <a:effectLst/>
                          <a:latin typeface="Lexend Deca Light"/>
                          <a:ea typeface="Calibri" panose="020F0502020204030204" pitchFamily="34" charset="0"/>
                          <a:cs typeface="Comic Sans MS" panose="030F0702030302020204" pitchFamily="66" charset="0"/>
                        </a:rPr>
                        <a:t> wheel. </a:t>
                      </a:r>
                      <a:endParaRPr lang="en-GB" sz="1050">
                        <a:solidFill>
                          <a:srgbClr val="000000"/>
                        </a:solidFill>
                        <a:effectLst/>
                        <a:latin typeface="Lexend Deca Light" pitchFamily="2" charset="0"/>
                        <a:ea typeface="Calibri" panose="020F0502020204030204" pitchFamily="34" charset="0"/>
                        <a:cs typeface="Comic Sans MS" panose="030F0702030302020204" pitchFamily="66" charset="0"/>
                      </a:endParaRPr>
                    </a:p>
                    <a:p>
                      <a:pPr algn="l"/>
                      <a:endParaRPr lang="en-GB" sz="1050">
                        <a:solidFill>
                          <a:srgbClr val="000000"/>
                        </a:solidFill>
                        <a:effectLst/>
                        <a:latin typeface="Lexend Deca Light"/>
                        <a:ea typeface="Calibri" panose="020F0502020204030204" pitchFamily="34" charset="0"/>
                        <a:cs typeface="Comic Sans MS" panose="030F0702030302020204" pitchFamily="66" charset="0"/>
                      </a:endParaRPr>
                    </a:p>
                    <a:p>
                      <a:pPr algn="l">
                        <a:lnSpc>
                          <a:spcPct val="107000"/>
                        </a:lnSpc>
                        <a:spcAft>
                          <a:spcPts val="800"/>
                        </a:spcAft>
                      </a:pPr>
                      <a:r>
                        <a:rPr lang="en-GB" sz="1050">
                          <a:effectLst/>
                          <a:latin typeface="Lexend Deca Light"/>
                          <a:ea typeface="Calibri" panose="020F0502020204030204" pitchFamily="34" charset="0"/>
                          <a:cs typeface="Times New Roman"/>
                        </a:rPr>
                        <a:t>Can name some warm and cold colours and explain why artists may use them.</a:t>
                      </a:r>
                    </a:p>
                    <a:p>
                      <a:pPr algn="l">
                        <a:lnSpc>
                          <a:spcPct val="107000"/>
                        </a:lnSpc>
                        <a:spcAft>
                          <a:spcPts val="800"/>
                        </a:spcAft>
                      </a:pPr>
                      <a:endParaRPr lang="en-GB" sz="1050">
                        <a:effectLst/>
                        <a:latin typeface="Lexend Deca Light"/>
                        <a:ea typeface="Calibri" panose="020F0502020204030204" pitchFamily="34" charset="0"/>
                        <a:cs typeface="Times New Roman"/>
                      </a:endParaRPr>
                    </a:p>
                  </a:txBody>
                  <a:tcPr marL="114300" marR="114300" marT="0" marB="0"/>
                </a:tc>
                <a:tc hMerge="1">
                  <a:txBody>
                    <a:bodyPr/>
                    <a:lstStyle/>
                    <a:p>
                      <a:pPr algn="l"/>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lvl="0">
                        <a:buNone/>
                      </a:pPr>
                      <a:r>
                        <a:rPr lang="en-GB" sz="1200">
                          <a:effectLst/>
                          <a:latin typeface="Lexend Deca Light"/>
                          <a:ea typeface="Calibri" panose="020F0502020204030204" pitchFamily="34" charset="0"/>
                          <a:cs typeface="Times New Roman"/>
                        </a:rPr>
                        <a:t>Piet Mondrian</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txBody>
                  <a:tcPr marL="68580" marR="68580" marT="0" marB="0"/>
                </a:tc>
                <a:extLst>
                  <a:ext uri="{0D108BD9-81ED-4DB2-BD59-A6C34878D82A}">
                    <a16:rowId xmlns:a16="http://schemas.microsoft.com/office/drawing/2014/main" val="2547213250"/>
                  </a:ext>
                </a:extLst>
              </a:tr>
            </a:tbl>
          </a:graphicData>
        </a:graphic>
      </p:graphicFrame>
      <p:pic>
        <p:nvPicPr>
          <p:cNvPr id="5" name="Picture 4">
            <a:extLst>
              <a:ext uri="{FF2B5EF4-FFF2-40B4-BE49-F238E27FC236}">
                <a16:creationId xmlns:a16="http://schemas.microsoft.com/office/drawing/2014/main" id="{6566EDB5-F767-3769-E74A-E78D5C75D592}"/>
              </a:ext>
            </a:extLst>
          </p:cNvPr>
          <p:cNvPicPr>
            <a:picLocks noChangeAspect="1"/>
          </p:cNvPicPr>
          <p:nvPr/>
        </p:nvPicPr>
        <p:blipFill rotWithShape="1">
          <a:blip r:embed="rId2"/>
          <a:srcRect r="52589"/>
          <a:stretch/>
        </p:blipFill>
        <p:spPr bwMode="auto">
          <a:xfrm>
            <a:off x="2308723" y="4245429"/>
            <a:ext cx="1064895" cy="10287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97F57AC-9CAC-8CC8-3B34-131F9B0D1740}"/>
              </a:ext>
            </a:extLst>
          </p:cNvPr>
          <p:cNvPicPr>
            <a:picLocks noChangeAspect="1"/>
          </p:cNvPicPr>
          <p:nvPr/>
        </p:nvPicPr>
        <p:blipFill rotWithShape="1">
          <a:blip r:embed="rId2"/>
          <a:srcRect l="60491" b="8333"/>
          <a:stretch/>
        </p:blipFill>
        <p:spPr bwMode="auto">
          <a:xfrm>
            <a:off x="3381782" y="4456884"/>
            <a:ext cx="769620" cy="81724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C57F8AA-91C1-D760-762B-47F2DAA6F2BD}"/>
              </a:ext>
            </a:extLst>
          </p:cNvPr>
          <p:cNvPicPr>
            <a:picLocks noChangeAspect="1"/>
          </p:cNvPicPr>
          <p:nvPr/>
        </p:nvPicPr>
        <p:blipFill rotWithShape="1">
          <a:blip r:embed="rId3"/>
          <a:srcRect r="66879"/>
          <a:stretch/>
        </p:blipFill>
        <p:spPr bwMode="auto">
          <a:xfrm>
            <a:off x="4207740" y="4245429"/>
            <a:ext cx="784860" cy="113157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6A31046-EED7-F0EF-2D9C-A728D19CB20F}"/>
              </a:ext>
            </a:extLst>
          </p:cNvPr>
          <p:cNvPicPr>
            <a:picLocks noChangeAspect="1"/>
          </p:cNvPicPr>
          <p:nvPr/>
        </p:nvPicPr>
        <p:blipFill rotWithShape="1">
          <a:blip r:embed="rId3"/>
          <a:srcRect l="35693"/>
          <a:stretch/>
        </p:blipFill>
        <p:spPr bwMode="auto">
          <a:xfrm>
            <a:off x="2287993" y="5453604"/>
            <a:ext cx="1523365" cy="113157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A44BD004-BE28-2B4B-0E17-4F27227AE0D5}"/>
              </a:ext>
            </a:extLst>
          </p:cNvPr>
          <p:cNvPicPr>
            <a:picLocks noChangeAspect="1"/>
          </p:cNvPicPr>
          <p:nvPr/>
        </p:nvPicPr>
        <p:blipFill>
          <a:blip r:embed="rId4"/>
          <a:stretch>
            <a:fillRect/>
          </a:stretch>
        </p:blipFill>
        <p:spPr>
          <a:xfrm>
            <a:off x="3811358" y="5446389"/>
            <a:ext cx="586740" cy="1318260"/>
          </a:xfrm>
          <a:prstGeom prst="rect">
            <a:avLst/>
          </a:prstGeom>
        </p:spPr>
      </p:pic>
      <p:pic>
        <p:nvPicPr>
          <p:cNvPr id="11" name="Picture 10">
            <a:extLst>
              <a:ext uri="{FF2B5EF4-FFF2-40B4-BE49-F238E27FC236}">
                <a16:creationId xmlns:a16="http://schemas.microsoft.com/office/drawing/2014/main" id="{056AD38F-DD3D-7A9A-06EC-56758BF2939E}"/>
              </a:ext>
            </a:extLst>
          </p:cNvPr>
          <p:cNvPicPr>
            <a:picLocks noChangeAspect="1"/>
          </p:cNvPicPr>
          <p:nvPr/>
        </p:nvPicPr>
        <p:blipFill>
          <a:blip r:embed="rId5"/>
          <a:stretch>
            <a:fillRect/>
          </a:stretch>
        </p:blipFill>
        <p:spPr>
          <a:xfrm>
            <a:off x="4436467" y="5423990"/>
            <a:ext cx="670560" cy="1348740"/>
          </a:xfrm>
          <a:prstGeom prst="rect">
            <a:avLst/>
          </a:prstGeom>
        </p:spPr>
      </p:pic>
      <p:pic>
        <p:nvPicPr>
          <p:cNvPr id="4" name="Picture 3" descr="Piet Mondrian Artist and Abstract Master | Medium">
            <a:extLst>
              <a:ext uri="{FF2B5EF4-FFF2-40B4-BE49-F238E27FC236}">
                <a16:creationId xmlns:a16="http://schemas.microsoft.com/office/drawing/2014/main" id="{73BB29B9-73BF-1EC6-8D00-A7DB8C18D419}"/>
              </a:ext>
            </a:extLst>
          </p:cNvPr>
          <p:cNvPicPr>
            <a:picLocks noChangeAspect="1"/>
          </p:cNvPicPr>
          <p:nvPr/>
        </p:nvPicPr>
        <p:blipFill>
          <a:blip r:embed="rId6"/>
          <a:stretch>
            <a:fillRect/>
          </a:stretch>
        </p:blipFill>
        <p:spPr>
          <a:xfrm>
            <a:off x="7014354" y="4460396"/>
            <a:ext cx="2160199" cy="1632190"/>
          </a:xfrm>
          <a:prstGeom prst="rect">
            <a:avLst/>
          </a:prstGeom>
        </p:spPr>
      </p:pic>
    </p:spTree>
    <p:extLst>
      <p:ext uri="{BB962C8B-B14F-4D97-AF65-F5344CB8AC3E}">
        <p14:creationId xmlns:p14="http://schemas.microsoft.com/office/powerpoint/2010/main" val="175584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2088334107"/>
              </p:ext>
            </p:extLst>
          </p:nvPr>
        </p:nvGraphicFramePr>
        <p:xfrm>
          <a:off x="0" y="0"/>
          <a:ext cx="9173472" cy="6857999"/>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758626">
                  <a:extLst>
                    <a:ext uri="{9D8B030D-6E8A-4147-A177-3AD203B41FA5}">
                      <a16:colId xmlns:a16="http://schemas.microsoft.com/office/drawing/2014/main" val="1647246506"/>
                    </a:ext>
                  </a:extLst>
                </a:gridCol>
                <a:gridCol w="1600526">
                  <a:extLst>
                    <a:ext uri="{9D8B030D-6E8A-4147-A177-3AD203B41FA5}">
                      <a16:colId xmlns:a16="http://schemas.microsoft.com/office/drawing/2014/main" val="4196512692"/>
                    </a:ext>
                  </a:extLst>
                </a:gridCol>
                <a:gridCol w="237245">
                  <a:extLst>
                    <a:ext uri="{9D8B030D-6E8A-4147-A177-3AD203B41FA5}">
                      <a16:colId xmlns:a16="http://schemas.microsoft.com/office/drawing/2014/main" val="982994226"/>
                    </a:ext>
                  </a:extLst>
                </a:gridCol>
                <a:gridCol w="686300">
                  <a:extLst>
                    <a:ext uri="{9D8B030D-6E8A-4147-A177-3AD203B41FA5}">
                      <a16:colId xmlns:a16="http://schemas.microsoft.com/office/drawing/2014/main" val="4263847423"/>
                    </a:ext>
                  </a:extLst>
                </a:gridCol>
                <a:gridCol w="861575">
                  <a:extLst>
                    <a:ext uri="{9D8B030D-6E8A-4147-A177-3AD203B41FA5}">
                      <a16:colId xmlns:a16="http://schemas.microsoft.com/office/drawing/2014/main" val="2675361188"/>
                    </a:ext>
                  </a:extLst>
                </a:gridCol>
                <a:gridCol w="832105">
                  <a:extLst>
                    <a:ext uri="{9D8B030D-6E8A-4147-A177-3AD203B41FA5}">
                      <a16:colId xmlns:a16="http://schemas.microsoft.com/office/drawing/2014/main" val="129433267"/>
                    </a:ext>
                  </a:extLst>
                </a:gridCol>
                <a:gridCol w="2286000">
                  <a:extLst>
                    <a:ext uri="{9D8B030D-6E8A-4147-A177-3AD203B41FA5}">
                      <a16:colId xmlns:a16="http://schemas.microsoft.com/office/drawing/2014/main" val="1864893621"/>
                    </a:ext>
                  </a:extLst>
                </a:gridCol>
              </a:tblGrid>
              <a:tr h="391243">
                <a:tc gridSpan="8">
                  <a:txBody>
                    <a:bodyPr/>
                    <a:lstStyle/>
                    <a:p>
                      <a:pPr algn="ctr"/>
                      <a:r>
                        <a:rPr lang="en-GB">
                          <a:latin typeface="Lexend Deca Light" pitchFamily="2" charset="0"/>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91243">
                <a:tc gridSpan="4">
                  <a:txBody>
                    <a:bodyPr/>
                    <a:lstStyle/>
                    <a:p>
                      <a:pP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Art and design area: </a:t>
                      </a:r>
                      <a:r>
                        <a:rPr lang="en-GB" sz="1800" b="1">
                          <a:effectLst/>
                          <a:latin typeface="Lexend Deca Light" pitchFamily="2" charset="0"/>
                          <a:ea typeface="Calibri" panose="020F0502020204030204" pitchFamily="34" charset="0"/>
                          <a:cs typeface="Times New Roman" panose="02020603050405020304" pitchFamily="18" charset="0"/>
                        </a:rPr>
                        <a:t>Painting</a:t>
                      </a:r>
                      <a:r>
                        <a:rPr lang="en-GB" sz="1800">
                          <a:effectLst/>
                          <a:latin typeface="Lexend Deca Light" pitchFamily="2" charset="0"/>
                          <a:ea typeface="Calibri" panose="020F0502020204030204" pitchFamily="34" charset="0"/>
                          <a:cs typeface="Times New Roman" panose="02020603050405020304" pitchFamily="18" charset="0"/>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Year group: </a:t>
                      </a:r>
                      <a:r>
                        <a:rPr lang="en-GB" sz="1800" b="1">
                          <a:effectLst/>
                          <a:latin typeface="Lexend Deca Light" pitchFamily="2" charset="0"/>
                          <a:ea typeface="Calibri" panose="020F0502020204030204" pitchFamily="34" charset="0"/>
                          <a:cs typeface="Times New Roman" panose="02020603050405020304" pitchFamily="18" charset="0"/>
                        </a:rPr>
                        <a:t>Year 2</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91243">
                <a:tc gridSpan="8">
                  <a:txBody>
                    <a:bodyPr/>
                    <a:lstStyle/>
                    <a:p>
                      <a:pPr algn="ctr">
                        <a:lnSpc>
                          <a:spcPct val="107000"/>
                        </a:lnSpc>
                        <a:spcAft>
                          <a:spcPts val="800"/>
                        </a:spcAft>
                      </a:pPr>
                      <a:r>
                        <a:rPr lang="en-GB" sz="1800" b="1" kern="1200">
                          <a:solidFill>
                            <a:schemeClr val="dk1"/>
                          </a:solidFill>
                          <a:effectLst/>
                          <a:latin typeface="Lexend Deca Light" pitchFamily="2" charset="0"/>
                          <a:ea typeface="+mn-ea"/>
                          <a:cs typeface="+mn-cs"/>
                        </a:rPr>
                        <a:t>How can paint be used to create different effects?</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29184">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Prior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3">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What success looks like: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pitchFamily="2" charset="0"/>
                          <a:ea typeface="Calibri" panose="020F0502020204030204" pitchFamily="34" charset="0"/>
                          <a:cs typeface="Times New Roman" panose="02020603050405020304" pitchFamily="18" charset="0"/>
                        </a:rPr>
                        <a:t>Future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019465">
                <a:tc>
                  <a:txBody>
                    <a:bodyPr/>
                    <a:lstStyle/>
                    <a:p>
                      <a:r>
                        <a:rPr lang="en-GB" sz="900" b="1" kern="1200">
                          <a:solidFill>
                            <a:schemeClr val="dk1"/>
                          </a:solidFill>
                          <a:effectLst/>
                          <a:latin typeface="Lexend Deca Light" pitchFamily="2" charset="0"/>
                          <a:ea typeface="+mn-ea"/>
                          <a:cs typeface="+mn-cs"/>
                        </a:rPr>
                        <a:t>EYFS</a:t>
                      </a:r>
                    </a:p>
                    <a:p>
                      <a:pPr lvl="0"/>
                      <a:r>
                        <a:rPr lang="en-GB" sz="900" kern="1200">
                          <a:solidFill>
                            <a:schemeClr val="dk1"/>
                          </a:solidFill>
                          <a:effectLst/>
                          <a:latin typeface="Lexend Deca Light" pitchFamily="2" charset="0"/>
                          <a:ea typeface="+mn-ea"/>
                          <a:cs typeface="+mn-cs"/>
                        </a:rPr>
                        <a:t>Know that paint can be applied in different ways. </a:t>
                      </a:r>
                    </a:p>
                    <a:p>
                      <a:pPr lvl="0"/>
                      <a:r>
                        <a:rPr lang="en-GB" sz="900" kern="1200">
                          <a:solidFill>
                            <a:schemeClr val="dk1"/>
                          </a:solidFill>
                          <a:effectLst/>
                          <a:latin typeface="Lexend Deca Light" pitchFamily="2" charset="0"/>
                          <a:ea typeface="+mn-ea"/>
                          <a:cs typeface="+mn-cs"/>
                        </a:rPr>
                        <a:t>Understand that paint can create different textures. </a:t>
                      </a:r>
                    </a:p>
                    <a:p>
                      <a:pPr lvl="0"/>
                      <a:r>
                        <a:rPr lang="en-GB" sz="900" kern="1200">
                          <a:solidFill>
                            <a:schemeClr val="dk1"/>
                          </a:solidFill>
                          <a:effectLst/>
                          <a:latin typeface="Lexend Deca Light" pitchFamily="2" charset="0"/>
                          <a:ea typeface="+mn-ea"/>
                          <a:cs typeface="+mn-cs"/>
                        </a:rPr>
                        <a:t>Understand how to change properties of paint using water. </a:t>
                      </a:r>
                    </a:p>
                    <a:p>
                      <a:r>
                        <a:rPr lang="en-GB" sz="900" b="1" kern="1200">
                          <a:solidFill>
                            <a:schemeClr val="dk1"/>
                          </a:solidFill>
                          <a:effectLst/>
                          <a:latin typeface="Lexend Deca Light" pitchFamily="2" charset="0"/>
                          <a:ea typeface="+mn-ea"/>
                          <a:cs typeface="+mn-cs"/>
                        </a:rPr>
                        <a:t>Year 1 </a:t>
                      </a:r>
                    </a:p>
                    <a:p>
                      <a:pPr lvl="0"/>
                      <a:r>
                        <a:rPr lang="en-GB" sz="900" kern="1200">
                          <a:solidFill>
                            <a:schemeClr val="dk1"/>
                          </a:solidFill>
                          <a:effectLst/>
                          <a:latin typeface="Lexend Deca Light" pitchFamily="2" charset="0"/>
                          <a:ea typeface="+mn-ea"/>
                          <a:cs typeface="+mn-cs"/>
                        </a:rPr>
                        <a:t>What are primary and secondary colours? </a:t>
                      </a:r>
                    </a:p>
                    <a:p>
                      <a:pPr lvl="0"/>
                      <a:r>
                        <a:rPr lang="en-GB" sz="900" kern="1200">
                          <a:solidFill>
                            <a:schemeClr val="dk1"/>
                          </a:solidFill>
                          <a:effectLst/>
                          <a:latin typeface="Lexend Deca Light" pitchFamily="2" charset="0"/>
                          <a:ea typeface="+mn-ea"/>
                          <a:cs typeface="+mn-cs"/>
                        </a:rPr>
                        <a:t>How are colours mixed? </a:t>
                      </a:r>
                    </a:p>
                    <a:p>
                      <a:r>
                        <a:rPr lang="en-GB" sz="900" kern="1200">
                          <a:solidFill>
                            <a:schemeClr val="dk1"/>
                          </a:solidFill>
                          <a:effectLst/>
                          <a:latin typeface="Lexend Deca Light" pitchFamily="2" charset="0"/>
                          <a:ea typeface="+mn-ea"/>
                          <a:cs typeface="+mn-cs"/>
                        </a:rPr>
                        <a:t>How are warm and cool colours used effectively?</a:t>
                      </a:r>
                    </a:p>
                  </a:txBody>
                  <a:tcPr marL="68580" marR="68580" marT="0" marB="0"/>
                </a:tc>
                <a:tc gridSpan="2">
                  <a:txBody>
                    <a:bodyPr/>
                    <a:lstStyle/>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explore creating tints and shades in a variety of different colours.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experiment with different painting effects such as washes, blocking and thickened paint.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explore paint effects and techniques used by famous artists. (Claude Monet and Paul Klee)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To explore texture in an artwork using techniques such as layering, differing brush strokes or varying equipment such as a sponge or spatula.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To create a final piece that applies two different painting effects.</a:t>
                      </a: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3">
                  <a:txBody>
                    <a:bodyPr/>
                    <a:lstStyle/>
                    <a:p>
                      <a:pPr lvl="0"/>
                      <a:r>
                        <a:rPr lang="en-GB" sz="900" kern="1200">
                          <a:solidFill>
                            <a:schemeClr val="dk1"/>
                          </a:solidFill>
                          <a:effectLst/>
                          <a:latin typeface="Lexend Deca Light" pitchFamily="2" charset="0"/>
                          <a:ea typeface="+mn-ea"/>
                          <a:cs typeface="+mn-cs"/>
                        </a:rPr>
                        <a:t>Children independently mix primary colours to make secondary colours </a:t>
                      </a:r>
                    </a:p>
                    <a:p>
                      <a:pPr lvl="0"/>
                      <a:r>
                        <a:rPr lang="en-GB" sz="900" kern="1200">
                          <a:solidFill>
                            <a:schemeClr val="dk1"/>
                          </a:solidFill>
                          <a:effectLst/>
                          <a:latin typeface="Lexend Deca Light" pitchFamily="2" charset="0"/>
                          <a:ea typeface="+mn-ea"/>
                          <a:cs typeface="+mn-cs"/>
                        </a:rPr>
                        <a:t>Children accurately mixes colours using powder paint and watercolour. </a:t>
                      </a:r>
                    </a:p>
                    <a:p>
                      <a:pPr lvl="0"/>
                      <a:r>
                        <a:rPr lang="en-GB" sz="900" kern="1200">
                          <a:solidFill>
                            <a:schemeClr val="dk1"/>
                          </a:solidFill>
                          <a:effectLst/>
                          <a:latin typeface="Lexend Deca Light" pitchFamily="2" charset="0"/>
                          <a:ea typeface="+mn-ea"/>
                          <a:cs typeface="+mn-cs"/>
                        </a:rPr>
                        <a:t>Children can explain that adding white to colours creates tints and the adding black to colours creates shades. </a:t>
                      </a:r>
                    </a:p>
                    <a:p>
                      <a:r>
                        <a:rPr lang="en-GB" sz="900" kern="1200">
                          <a:solidFill>
                            <a:schemeClr val="dk1"/>
                          </a:solidFill>
                          <a:effectLst/>
                          <a:latin typeface="Lexend Deca Light" pitchFamily="2" charset="0"/>
                          <a:ea typeface="+mn-ea"/>
                          <a:cs typeface="+mn-cs"/>
                        </a:rPr>
                        <a:t>Children can name different types of paint and know their properties</a:t>
                      </a: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develop effective grip using smaller crayons, pencils and pens. </a:t>
                      </a:r>
                    </a:p>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describe lines, shapes and patterns created. </a:t>
                      </a:r>
                    </a:p>
                    <a:p>
                      <a:pPr marL="342900" lvl="0" indent="-342900" algn="l">
                        <a:lnSpc>
                          <a:spcPct val="107000"/>
                        </a:lnSpc>
                        <a:spcAft>
                          <a:spcPts val="800"/>
                        </a:spcAft>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demonstrate control when drawing using chalk, wax crayons, pencils, colouring pencils and felt tips.</a:t>
                      </a:r>
                    </a:p>
                  </a:txBody>
                  <a:tcPr marL="68580" marR="68580" marT="0" marB="0"/>
                </a:tc>
                <a:tc hMerge="1">
                  <a:txBody>
                    <a:bodyPr/>
                    <a:lstStyle/>
                    <a:p>
                      <a:endParaRPr lang="en-GB"/>
                    </a:p>
                  </a:txBody>
                  <a:tcPr/>
                </a:tc>
                <a:tc gridSpan="2">
                  <a:txBody>
                    <a:bodyPr/>
                    <a:lstStyle/>
                    <a:p>
                      <a:pPr marL="0" indent="0" algn="l">
                        <a:lnSpc>
                          <a:spcPct val="107000"/>
                        </a:lnSpc>
                        <a:spcAft>
                          <a:spcPts val="800"/>
                        </a:spcAft>
                        <a:buFont typeface="Arial" panose="020B0604020202020204" pitchFamily="34" charset="0"/>
                        <a:buNone/>
                      </a:pPr>
                      <a:r>
                        <a:rPr lang="en-GB" sz="1000" b="1" i="1">
                          <a:effectLst/>
                          <a:latin typeface="Lexend Deca Light" pitchFamily="2" charset="0"/>
                          <a:ea typeface="Calibri" panose="020F0502020204030204" pitchFamily="34" charset="0"/>
                          <a:cs typeface="Times New Roman" panose="02020603050405020304" pitchFamily="18" charset="0"/>
                        </a:rPr>
                        <a:t>In Year 3 . . . .</a:t>
                      </a:r>
                    </a:p>
                    <a:p>
                      <a:pPr marL="171450" lvl="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To look at how famous artists have used complementary colours to create an artwork.</a:t>
                      </a:r>
                    </a:p>
                    <a:p>
                      <a:pPr marL="171450" lvl="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To explore creating tones </a:t>
                      </a:r>
                    </a:p>
                    <a:p>
                      <a:pPr marL="171450" lvl="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To create colour wheel that displays tertiary colours. </a:t>
                      </a:r>
                    </a:p>
                    <a:p>
                      <a:pPr marL="171450" lvl="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To explore complementary colour combinations.</a:t>
                      </a:r>
                    </a:p>
                    <a:p>
                      <a:pPr marL="17145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To explore creating hues using watercolour paints</a:t>
                      </a:r>
                      <a:r>
                        <a:rPr lang="en-GB" sz="900" i="1" kern="1200">
                          <a:solidFill>
                            <a:schemeClr val="dk1"/>
                          </a:solidFill>
                          <a:effectLst/>
                          <a:latin typeface="Lexend Deca Light" pitchFamily="2" charset="0"/>
                          <a:ea typeface="+mn-ea"/>
                          <a:cs typeface="+mn-cs"/>
                        </a:rPr>
                        <a:t>. </a:t>
                      </a:r>
                      <a:endParaRPr lang="en-GB" sz="900" b="1" i="1">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52261">
                <a:tc gridSpan="2">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pitchFamily="2" charset="0"/>
                          <a:cs typeface="Times New Roman" panose="02020603050405020304" pitchFamily="18" charset="0"/>
                        </a:rPr>
                        <a:t>Artist References</a:t>
                      </a:r>
                      <a:endParaRPr lang="en-GB" sz="1600">
                        <a:effectLst/>
                        <a:latin typeface="Lexend Deca Light"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3485429951"/>
                  </a:ext>
                </a:extLst>
              </a:tr>
              <a:tr h="2883360">
                <a:tc gridSpan="2">
                  <a:txBody>
                    <a:bodyPr/>
                    <a:lstStyle/>
                    <a:p>
                      <a:pPr lvl="0"/>
                      <a:r>
                        <a:rPr lang="en-GB" sz="1000" b="1" kern="1200">
                          <a:solidFill>
                            <a:schemeClr val="dk1"/>
                          </a:solidFill>
                          <a:effectLst/>
                          <a:latin typeface="Lexend Deca Light" pitchFamily="2" charset="0"/>
                          <a:ea typeface="+mn-ea"/>
                          <a:cs typeface="+mn-cs"/>
                        </a:rPr>
                        <a:t>Tint-</a:t>
                      </a:r>
                      <a:r>
                        <a:rPr lang="en-GB" sz="1000" kern="1200">
                          <a:solidFill>
                            <a:schemeClr val="dk1"/>
                          </a:solidFill>
                          <a:effectLst/>
                          <a:latin typeface="Lexend Deca Light" pitchFamily="2" charset="0"/>
                          <a:ea typeface="+mn-ea"/>
                          <a:cs typeface="+mn-cs"/>
                        </a:rPr>
                        <a:t> a mixture of a colour with white, which increases lightness. </a:t>
                      </a:r>
                    </a:p>
                    <a:p>
                      <a:pPr lvl="0"/>
                      <a:r>
                        <a:rPr lang="en-GB" sz="1000" b="1" kern="1200">
                          <a:solidFill>
                            <a:schemeClr val="dk1"/>
                          </a:solidFill>
                          <a:effectLst/>
                          <a:latin typeface="Lexend Deca Light" pitchFamily="2" charset="0"/>
                          <a:ea typeface="+mn-ea"/>
                          <a:cs typeface="+mn-cs"/>
                        </a:rPr>
                        <a:t>Shade</a:t>
                      </a:r>
                      <a:r>
                        <a:rPr lang="en-GB" sz="1000" kern="1200">
                          <a:solidFill>
                            <a:schemeClr val="dk1"/>
                          </a:solidFill>
                          <a:effectLst/>
                          <a:latin typeface="Lexend Deca Light" pitchFamily="2" charset="0"/>
                          <a:ea typeface="+mn-ea"/>
                          <a:cs typeface="+mn-cs"/>
                        </a:rPr>
                        <a:t>- a mixture with black, which increases darkness.</a:t>
                      </a:r>
                    </a:p>
                    <a:p>
                      <a:pPr lvl="0"/>
                      <a:r>
                        <a:rPr lang="en-GB" sz="1000" b="1" kern="1200">
                          <a:solidFill>
                            <a:schemeClr val="dk1"/>
                          </a:solidFill>
                          <a:effectLst/>
                          <a:latin typeface="Lexend Deca Light" pitchFamily="2" charset="0"/>
                          <a:ea typeface="+mn-ea"/>
                          <a:cs typeface="+mn-cs"/>
                        </a:rPr>
                        <a:t>Washes</a:t>
                      </a:r>
                      <a:r>
                        <a:rPr lang="en-GB" sz="1000" kern="1200">
                          <a:solidFill>
                            <a:schemeClr val="dk1"/>
                          </a:solidFill>
                          <a:effectLst/>
                          <a:latin typeface="Lexend Deca Light" pitchFamily="2" charset="0"/>
                          <a:ea typeface="+mn-ea"/>
                          <a:cs typeface="+mn-cs"/>
                        </a:rPr>
                        <a:t>- A term for a visual arts technique resulting in a semi-transparent layer of colour. </a:t>
                      </a:r>
                    </a:p>
                    <a:p>
                      <a:pPr lvl="0"/>
                      <a:r>
                        <a:rPr lang="en-GB" sz="1000" b="1" kern="1200">
                          <a:solidFill>
                            <a:schemeClr val="dk1"/>
                          </a:solidFill>
                          <a:effectLst/>
                          <a:latin typeface="Lexend Deca Light" pitchFamily="2" charset="0"/>
                          <a:ea typeface="+mn-ea"/>
                          <a:cs typeface="+mn-cs"/>
                        </a:rPr>
                        <a:t>Blocking</a:t>
                      </a:r>
                      <a:r>
                        <a:rPr lang="en-GB" sz="1000" kern="1200">
                          <a:solidFill>
                            <a:schemeClr val="dk1"/>
                          </a:solidFill>
                          <a:effectLst/>
                          <a:latin typeface="Lexend Deca Light" pitchFamily="2" charset="0"/>
                          <a:ea typeface="+mn-ea"/>
                          <a:cs typeface="+mn-cs"/>
                        </a:rPr>
                        <a:t>- A common and relatively simple method of underpainting that allows an artist to quickly sketch out the work by painting in simple “blocks,” or shapes, of colour. </a:t>
                      </a:r>
                    </a:p>
                    <a:p>
                      <a:pPr lvl="0"/>
                      <a:r>
                        <a:rPr lang="en-GB" sz="1000" b="1" kern="1200">
                          <a:solidFill>
                            <a:schemeClr val="dk1"/>
                          </a:solidFill>
                          <a:effectLst/>
                          <a:latin typeface="Lexend Deca Light" pitchFamily="2" charset="0"/>
                          <a:ea typeface="+mn-ea"/>
                          <a:cs typeface="+mn-cs"/>
                        </a:rPr>
                        <a:t>Application</a:t>
                      </a:r>
                      <a:r>
                        <a:rPr lang="en-GB" sz="1000" kern="1200">
                          <a:solidFill>
                            <a:schemeClr val="dk1"/>
                          </a:solidFill>
                          <a:effectLst/>
                          <a:latin typeface="Lexend Deca Light" pitchFamily="2" charset="0"/>
                          <a:ea typeface="+mn-ea"/>
                          <a:cs typeface="+mn-cs"/>
                        </a:rPr>
                        <a:t>- The way in which art materials are transferred to a surface. </a:t>
                      </a:r>
                    </a:p>
                    <a:p>
                      <a:r>
                        <a:rPr lang="en-GB" sz="1000" b="1" kern="1200">
                          <a:solidFill>
                            <a:schemeClr val="dk1"/>
                          </a:solidFill>
                          <a:effectLst/>
                          <a:latin typeface="Lexend Deca Light" pitchFamily="2" charset="0"/>
                          <a:ea typeface="+mn-ea"/>
                          <a:cs typeface="+mn-cs"/>
                        </a:rPr>
                        <a:t>Textures</a:t>
                      </a:r>
                      <a:r>
                        <a:rPr lang="en-GB" sz="1000" kern="1200">
                          <a:solidFill>
                            <a:schemeClr val="dk1"/>
                          </a:solidFill>
                          <a:effectLst/>
                          <a:latin typeface="Lexend Deca Light" pitchFamily="2" charset="0"/>
                          <a:ea typeface="+mn-ea"/>
                          <a:cs typeface="+mn-cs"/>
                        </a:rPr>
                        <a:t>- Texture refers to the surface quality in a work of art. Texture that is created to look like something it is not, is called visual or implied texture</a:t>
                      </a:r>
                      <a:endParaRPr lang="en-GB" sz="100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3">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Understands how to create tones and tints with paint. </a:t>
                      </a: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Can create different effects with painting </a:t>
                      </a: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Understands how to change properties of paint, using water. </a:t>
                      </a: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Can discuss artist’s use of painting effects.</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sp>
        <p:nvSpPr>
          <p:cNvPr id="12" name="TextBox 11">
            <a:extLst>
              <a:ext uri="{FF2B5EF4-FFF2-40B4-BE49-F238E27FC236}">
                <a16:creationId xmlns:a16="http://schemas.microsoft.com/office/drawing/2014/main" id="{6F1E12D3-0467-5E64-81C3-8856DED26CE5}"/>
              </a:ext>
            </a:extLst>
          </p:cNvPr>
          <p:cNvSpPr txBox="1"/>
          <p:nvPr/>
        </p:nvSpPr>
        <p:spPr>
          <a:xfrm>
            <a:off x="7789511" y="3967843"/>
            <a:ext cx="1383243" cy="246221"/>
          </a:xfrm>
          <a:prstGeom prst="rect">
            <a:avLst/>
          </a:prstGeom>
          <a:noFill/>
        </p:spPr>
        <p:txBody>
          <a:bodyPr wrap="square" lIns="91440" tIns="45720" rIns="91440" bIns="45720" rtlCol="0" anchor="t">
            <a:spAutoFit/>
          </a:bodyPr>
          <a:lstStyle/>
          <a:p>
            <a:r>
              <a:rPr lang="en-GB" sz="1000">
                <a:latin typeface="Century Gothic"/>
              </a:rPr>
              <a:t>Georges Seurat</a:t>
            </a:r>
            <a:endParaRPr lang="en-GB" sz="1000" err="1">
              <a:latin typeface="Century Gothic" panose="020B0502020202020204" pitchFamily="34" charset="0"/>
            </a:endParaRPr>
          </a:p>
        </p:txBody>
      </p:sp>
      <p:pic>
        <p:nvPicPr>
          <p:cNvPr id="5" name="Picture 4" descr="Georges Seurat | Biography, Art, Paintings, A Sunday on La Grande Jatte,  Pointillism, &amp; Facts | Britannica">
            <a:extLst>
              <a:ext uri="{FF2B5EF4-FFF2-40B4-BE49-F238E27FC236}">
                <a16:creationId xmlns:a16="http://schemas.microsoft.com/office/drawing/2014/main" id="{C4EF19B7-948F-8726-0012-F05F31A0C7FA}"/>
              </a:ext>
            </a:extLst>
          </p:cNvPr>
          <p:cNvPicPr>
            <a:picLocks noChangeAspect="1"/>
          </p:cNvPicPr>
          <p:nvPr/>
        </p:nvPicPr>
        <p:blipFill>
          <a:blip r:embed="rId2"/>
          <a:stretch>
            <a:fillRect/>
          </a:stretch>
        </p:blipFill>
        <p:spPr>
          <a:xfrm>
            <a:off x="6932583" y="4340794"/>
            <a:ext cx="2208722" cy="1741997"/>
          </a:xfrm>
          <a:prstGeom prst="rect">
            <a:avLst/>
          </a:prstGeom>
        </p:spPr>
      </p:pic>
      <p:pic>
        <p:nvPicPr>
          <p:cNvPr id="3" name="Picture 2" descr="Pointillism for Kids">
            <a:extLst>
              <a:ext uri="{FF2B5EF4-FFF2-40B4-BE49-F238E27FC236}">
                <a16:creationId xmlns:a16="http://schemas.microsoft.com/office/drawing/2014/main" id="{646CCCAD-11BB-BCB6-F0AF-C2BAADAA7A10}"/>
              </a:ext>
            </a:extLst>
          </p:cNvPr>
          <p:cNvPicPr>
            <a:picLocks noChangeAspect="1"/>
          </p:cNvPicPr>
          <p:nvPr/>
        </p:nvPicPr>
        <p:blipFill>
          <a:blip r:embed="rId3"/>
          <a:stretch>
            <a:fillRect/>
          </a:stretch>
        </p:blipFill>
        <p:spPr>
          <a:xfrm>
            <a:off x="2840966" y="4368944"/>
            <a:ext cx="2254370" cy="1714450"/>
          </a:xfrm>
          <a:prstGeom prst="rect">
            <a:avLst/>
          </a:prstGeom>
        </p:spPr>
      </p:pic>
    </p:spTree>
    <p:extLst>
      <p:ext uri="{BB962C8B-B14F-4D97-AF65-F5344CB8AC3E}">
        <p14:creationId xmlns:p14="http://schemas.microsoft.com/office/powerpoint/2010/main" val="178590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2258121642"/>
              </p:ext>
            </p:extLst>
          </p:nvPr>
        </p:nvGraphicFramePr>
        <p:xfrm>
          <a:off x="0" y="0"/>
          <a:ext cx="9173472" cy="6438555"/>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1697519">
                  <a:extLst>
                    <a:ext uri="{9D8B030D-6E8A-4147-A177-3AD203B41FA5}">
                      <a16:colId xmlns:a16="http://schemas.microsoft.com/office/drawing/2014/main" val="1647246506"/>
                    </a:ext>
                  </a:extLst>
                </a:gridCol>
                <a:gridCol w="898878">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dirty="0">
                          <a:latin typeface="Lexend Deca Light"/>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dirty="0">
                          <a:effectLst/>
                          <a:latin typeface="Lexend Deca Light"/>
                          <a:ea typeface="Calibri" panose="020F0502020204030204" pitchFamily="34" charset="0"/>
                          <a:cs typeface="Times New Roman"/>
                        </a:rPr>
                        <a:t>Art and design area: </a:t>
                      </a:r>
                      <a:r>
                        <a:rPr lang="en-GB" sz="1800" b="1" dirty="0">
                          <a:effectLst/>
                          <a:latin typeface="Lexend Deca Light"/>
                          <a:ea typeface="Calibri" panose="020F0502020204030204" pitchFamily="34" charset="0"/>
                          <a:cs typeface="Times New Roman"/>
                        </a:rPr>
                        <a:t>Painting</a:t>
                      </a:r>
                      <a:r>
                        <a:rPr lang="en-GB" sz="1800" dirty="0">
                          <a:effectLst/>
                          <a:latin typeface="Lexend Deca Light"/>
                          <a:ea typeface="Calibri" panose="020F0502020204030204" pitchFamily="34" charset="0"/>
                          <a:cs typeface="Times New Roman"/>
                        </a:rPr>
                        <a:t>  </a:t>
                      </a:r>
                      <a:endParaRPr lang="en-GB" sz="1100" dirty="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dirty="0">
                          <a:effectLst/>
                          <a:latin typeface="Lexend Deca Light"/>
                          <a:ea typeface="Calibri" panose="020F0502020204030204" pitchFamily="34" charset="0"/>
                          <a:cs typeface="Times New Roman"/>
                        </a:rPr>
                        <a:t>Year group: </a:t>
                      </a:r>
                      <a:r>
                        <a:rPr lang="en-GB" sz="1800" b="1" dirty="0">
                          <a:effectLst/>
                          <a:latin typeface="Lexend Deca Light"/>
                          <a:ea typeface="Calibri" panose="020F0502020204030204" pitchFamily="34" charset="0"/>
                          <a:cs typeface="Times New Roman"/>
                        </a:rPr>
                        <a:t>Year 3</a:t>
                      </a:r>
                      <a:endParaRPr lang="en-GB" sz="1100" dirty="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lvl="0" algn="ctr">
                        <a:lnSpc>
                          <a:spcPct val="107000"/>
                        </a:lnSpc>
                        <a:spcAft>
                          <a:spcPts val="800"/>
                        </a:spcAft>
                        <a:buNone/>
                      </a:pPr>
                      <a:r>
                        <a:rPr lang="en-GB" sz="1800" b="1" i="0" u="none" strike="noStrike" kern="1200" noProof="0" dirty="0">
                          <a:solidFill>
                            <a:schemeClr val="tx1"/>
                          </a:solidFill>
                          <a:effectLst/>
                        </a:rPr>
                        <a:t>How are complementary colours used in water colour artwork?</a:t>
                      </a:r>
                      <a:endParaRPr lang="en-US" b="1" dirty="0">
                        <a:solidFill>
                          <a:schemeClr val="tx1"/>
                        </a:solidFill>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dirty="0">
                          <a:effectLst/>
                          <a:latin typeface="Lexend Deca Light"/>
                          <a:ea typeface="Calibri" panose="020F0502020204030204" pitchFamily="34" charset="0"/>
                          <a:cs typeface="Times New Roman"/>
                        </a:rPr>
                        <a:t>Prior learning</a:t>
                      </a:r>
                      <a:endParaRPr lang="en-GB" sz="1100" dirty="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dirty="0">
                          <a:effectLst/>
                          <a:latin typeface="Lexend Deca Light"/>
                          <a:ea typeface="Calibri" panose="020F0502020204030204" pitchFamily="34" charset="0"/>
                          <a:cs typeface="Times New Roman"/>
                        </a:rPr>
                        <a:t>New learning </a:t>
                      </a:r>
                      <a:endParaRPr lang="en-GB" sz="1100" dirty="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dirty="0">
                          <a:effectLst/>
                          <a:latin typeface="Lexend Deca Light"/>
                          <a:ea typeface="Calibri" panose="020F0502020204030204" pitchFamily="34" charset="0"/>
                          <a:cs typeface="Times New Roman"/>
                        </a:rPr>
                        <a:t>What success looks like:</a:t>
                      </a:r>
                      <a:endParaRPr lang="en-GB" sz="1100" dirty="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dirty="0">
                          <a:effectLst/>
                          <a:latin typeface="Lexend Deca Light"/>
                          <a:ea typeface="Calibri" panose="020F0502020204030204" pitchFamily="34" charset="0"/>
                          <a:cs typeface="Times New Roman"/>
                        </a:rPr>
                        <a:t>Future learning</a:t>
                      </a:r>
                      <a:endParaRPr lang="en-GB" sz="1100" dirty="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pPr algn="l">
                        <a:lnSpc>
                          <a:spcPct val="107000"/>
                        </a:lnSpc>
                        <a:spcAft>
                          <a:spcPts val="800"/>
                        </a:spcAft>
                      </a:pPr>
                      <a:r>
                        <a:rPr lang="en-GB" sz="900" b="1" dirty="0">
                          <a:effectLst/>
                          <a:latin typeface="Lexend Deca Light"/>
                          <a:ea typeface="Calibri" panose="020F0502020204030204" pitchFamily="34" charset="0"/>
                          <a:cs typeface="Times New Roman"/>
                        </a:rPr>
                        <a:t>In Key Stage 1 . . . </a:t>
                      </a:r>
                      <a:endParaRPr lang="en-GB" sz="900" b="1" dirty="0">
                        <a:effectLst/>
                        <a:latin typeface="Lexend Deca Light" pitchFamily="2" charset="0"/>
                        <a:ea typeface="Calibri" panose="020F0502020204030204" pitchFamily="34" charset="0"/>
                        <a:cs typeface="Times New Roman" panose="02020603050405020304" pitchFamily="18" charset="0"/>
                      </a:endParaRPr>
                    </a:p>
                    <a:p>
                      <a:pPr lvl="0"/>
                      <a:r>
                        <a:rPr lang="en-US" sz="1000" b="1" kern="1200" dirty="0">
                          <a:solidFill>
                            <a:schemeClr val="dk1"/>
                          </a:solidFill>
                          <a:effectLst/>
                          <a:latin typeface="Lexend Deca Light"/>
                          <a:ea typeface="+mn-ea"/>
                          <a:cs typeface="+mn-cs"/>
                        </a:rPr>
                        <a:t>Year 1- </a:t>
                      </a:r>
                      <a:r>
                        <a:rPr lang="en-US" sz="1000" kern="1200" dirty="0">
                          <a:solidFill>
                            <a:schemeClr val="dk1"/>
                          </a:solidFill>
                          <a:effectLst/>
                          <a:latin typeface="Lexend Deca Light"/>
                          <a:ea typeface="+mn-ea"/>
                          <a:cs typeface="+mn-cs"/>
                        </a:rPr>
                        <a:t>Learnt about primary and secondary </a:t>
                      </a:r>
                      <a:r>
                        <a:rPr lang="en-US" sz="1000" kern="1200" dirty="0" err="1">
                          <a:solidFill>
                            <a:schemeClr val="dk1"/>
                          </a:solidFill>
                          <a:effectLst/>
                          <a:latin typeface="Lexend Deca Light"/>
                          <a:ea typeface="+mn-ea"/>
                          <a:cs typeface="+mn-cs"/>
                        </a:rPr>
                        <a:t>colours</a:t>
                      </a:r>
                      <a:r>
                        <a:rPr lang="en-US" sz="1000" kern="1200" dirty="0">
                          <a:solidFill>
                            <a:schemeClr val="dk1"/>
                          </a:solidFill>
                          <a:effectLst/>
                          <a:latin typeface="Lexend Deca Light"/>
                          <a:ea typeface="+mn-ea"/>
                          <a:cs typeface="+mn-cs"/>
                        </a:rPr>
                        <a:t>, warm and cool </a:t>
                      </a:r>
                      <a:r>
                        <a:rPr lang="en-US" sz="1000" kern="1200" dirty="0" err="1">
                          <a:solidFill>
                            <a:schemeClr val="dk1"/>
                          </a:solidFill>
                          <a:effectLst/>
                          <a:latin typeface="Lexend Deca Light"/>
                          <a:ea typeface="+mn-ea"/>
                          <a:cs typeface="+mn-cs"/>
                        </a:rPr>
                        <a:t>colours</a:t>
                      </a:r>
                      <a:r>
                        <a:rPr lang="en-US" sz="1000" kern="1200" dirty="0">
                          <a:solidFill>
                            <a:schemeClr val="dk1"/>
                          </a:solidFill>
                          <a:effectLst/>
                          <a:latin typeface="Lexend Deca Light"/>
                          <a:ea typeface="+mn-ea"/>
                          <a:cs typeface="+mn-cs"/>
                        </a:rPr>
                        <a:t>. Created a simple </a:t>
                      </a:r>
                      <a:r>
                        <a:rPr lang="en-US" sz="1000" kern="1200" dirty="0" err="1">
                          <a:solidFill>
                            <a:schemeClr val="dk1"/>
                          </a:solidFill>
                          <a:effectLst/>
                          <a:latin typeface="Lexend Deca Light"/>
                          <a:ea typeface="+mn-ea"/>
                          <a:cs typeface="+mn-cs"/>
                        </a:rPr>
                        <a:t>colour</a:t>
                      </a:r>
                      <a:r>
                        <a:rPr lang="en-US" sz="1000" kern="1200" dirty="0">
                          <a:solidFill>
                            <a:schemeClr val="dk1"/>
                          </a:solidFill>
                          <a:effectLst/>
                          <a:latin typeface="Lexend Deca Light"/>
                          <a:ea typeface="+mn-ea"/>
                          <a:cs typeface="+mn-cs"/>
                        </a:rPr>
                        <a:t> wheel.</a:t>
                      </a:r>
                    </a:p>
                    <a:p>
                      <a:pPr lvl="0"/>
                      <a:endParaRPr lang="en-GB" sz="1000" kern="1200">
                        <a:solidFill>
                          <a:schemeClr val="dk1"/>
                        </a:solidFill>
                        <a:effectLst/>
                        <a:latin typeface="Lexend Deca Light" pitchFamily="2" charset="0"/>
                        <a:ea typeface="+mn-ea"/>
                        <a:cs typeface="+mn-cs"/>
                      </a:endParaRPr>
                    </a:p>
                    <a:p>
                      <a:r>
                        <a:rPr lang="en-GB" sz="1000" b="1" kern="1200" dirty="0">
                          <a:solidFill>
                            <a:schemeClr val="dk1"/>
                          </a:solidFill>
                          <a:effectLst/>
                          <a:latin typeface="Lexend Deca Light"/>
                          <a:ea typeface="+mn-ea"/>
                          <a:cs typeface="+mn-cs"/>
                        </a:rPr>
                        <a:t>Year 2 </a:t>
                      </a:r>
                      <a:r>
                        <a:rPr lang="en-GB" sz="1000" kern="1200" dirty="0">
                          <a:solidFill>
                            <a:schemeClr val="dk1"/>
                          </a:solidFill>
                          <a:effectLst/>
                          <a:latin typeface="Lexend Deca Light"/>
                          <a:ea typeface="+mn-ea"/>
                          <a:cs typeface="+mn-cs"/>
                        </a:rPr>
                        <a:t>- Explain that adding white to colours creates tints and the adding black to colours creates shades.</a:t>
                      </a:r>
                    </a:p>
                  </a:txBody>
                  <a:tcPr marL="68580" marR="68580" marT="0" marB="0"/>
                </a:tc>
                <a:tc gridSpan="2">
                  <a:txBody>
                    <a:bodyPr/>
                    <a:lstStyle/>
                    <a:p>
                      <a:pPr marL="171450" lvl="0" indent="-171450">
                        <a:buFont typeface="Arial" panose="020B0604020202020204" pitchFamily="34" charset="0"/>
                        <a:buChar char="•"/>
                      </a:pPr>
                      <a:r>
                        <a:rPr lang="en-GB" sz="1000" kern="1200" dirty="0">
                          <a:solidFill>
                            <a:schemeClr val="dk1"/>
                          </a:solidFill>
                          <a:effectLst/>
                          <a:latin typeface="Lexend Deca Light"/>
                          <a:ea typeface="+mn-ea"/>
                          <a:cs typeface="+mn-cs"/>
                        </a:rPr>
                        <a:t>Experiment with brush techniques (thick and thin brushes to produce shapes, textures, patterns and lines).</a:t>
                      </a:r>
                    </a:p>
                    <a:p>
                      <a:pPr marL="171450" lvl="0" indent="-171450">
                        <a:buFont typeface="Arial" panose="020B0604020202020204" pitchFamily="34" charset="0"/>
                        <a:buChar char="•"/>
                      </a:pPr>
                      <a:r>
                        <a:rPr lang="en-GB" sz="1000" kern="1200" dirty="0">
                          <a:solidFill>
                            <a:schemeClr val="dk1"/>
                          </a:solidFill>
                          <a:effectLst/>
                          <a:latin typeface="Lexend Deca Light"/>
                          <a:ea typeface="+mn-ea"/>
                          <a:cs typeface="+mn-cs"/>
                        </a:rPr>
                        <a:t>Mix colours effectively.</a:t>
                      </a:r>
                    </a:p>
                    <a:p>
                      <a:pPr marL="171450" lvl="0" indent="-171450">
                        <a:buFont typeface="Arial" panose="020B0604020202020204" pitchFamily="34" charset="0"/>
                        <a:buChar char="•"/>
                      </a:pPr>
                      <a:r>
                        <a:rPr lang="en-US" sz="1000" kern="1200" dirty="0">
                          <a:solidFill>
                            <a:schemeClr val="dk1"/>
                          </a:solidFill>
                          <a:effectLst/>
                          <a:latin typeface="Lexend Deca Light"/>
                          <a:ea typeface="+mn-ea"/>
                          <a:cs typeface="+mn-cs"/>
                        </a:rPr>
                        <a:t>To explore how famous artists have used complementary </a:t>
                      </a:r>
                      <a:r>
                        <a:rPr lang="en-US" sz="1000" kern="1200" dirty="0" err="1">
                          <a:solidFill>
                            <a:schemeClr val="dk1"/>
                          </a:solidFill>
                          <a:effectLst/>
                          <a:latin typeface="Lexend Deca Light"/>
                          <a:ea typeface="+mn-ea"/>
                          <a:cs typeface="+mn-cs"/>
                        </a:rPr>
                        <a:t>colours</a:t>
                      </a:r>
                      <a:r>
                        <a:rPr lang="en-US" sz="1000" kern="1200" dirty="0">
                          <a:solidFill>
                            <a:schemeClr val="dk1"/>
                          </a:solidFill>
                          <a:effectLst/>
                          <a:latin typeface="Lexend Deca Light"/>
                          <a:ea typeface="+mn-ea"/>
                          <a:cs typeface="+mn-cs"/>
                        </a:rPr>
                        <a:t> to create an artwork. </a:t>
                      </a:r>
                      <a:endParaRPr lang="en-GB" sz="1000" kern="1200" dirty="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dirty="0">
                          <a:solidFill>
                            <a:schemeClr val="dk1"/>
                          </a:solidFill>
                          <a:effectLst/>
                          <a:latin typeface="Lexend Deca Light"/>
                          <a:ea typeface="+mn-ea"/>
                          <a:cs typeface="+mn-cs"/>
                        </a:rPr>
                        <a:t>To explore creating hues using </a:t>
                      </a:r>
                      <a:r>
                        <a:rPr lang="en-US" sz="1000" kern="1200" dirty="0" err="1">
                          <a:solidFill>
                            <a:schemeClr val="dk1"/>
                          </a:solidFill>
                          <a:effectLst/>
                          <a:latin typeface="Lexend Deca Light"/>
                          <a:ea typeface="+mn-ea"/>
                          <a:cs typeface="+mn-cs"/>
                        </a:rPr>
                        <a:t>watercolour</a:t>
                      </a:r>
                      <a:r>
                        <a:rPr lang="en-US" sz="1000" kern="1200" dirty="0">
                          <a:solidFill>
                            <a:schemeClr val="dk1"/>
                          </a:solidFill>
                          <a:effectLst/>
                          <a:latin typeface="Lexend Deca Light"/>
                          <a:ea typeface="+mn-ea"/>
                          <a:cs typeface="+mn-cs"/>
                        </a:rPr>
                        <a:t> paints. </a:t>
                      </a:r>
                      <a:endParaRPr lang="en-GB" sz="1000" kern="1200" dirty="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dirty="0">
                          <a:solidFill>
                            <a:schemeClr val="dk1"/>
                          </a:solidFill>
                          <a:effectLst/>
                          <a:latin typeface="Lexend Deca Light"/>
                          <a:ea typeface="+mn-ea"/>
                          <a:cs typeface="+mn-cs"/>
                        </a:rPr>
                        <a:t>To create </a:t>
                      </a:r>
                      <a:r>
                        <a:rPr lang="en-US" sz="1000" kern="1200" dirty="0" err="1">
                          <a:solidFill>
                            <a:schemeClr val="dk1"/>
                          </a:solidFill>
                          <a:effectLst/>
                          <a:latin typeface="Lexend Deca Light"/>
                          <a:ea typeface="+mn-ea"/>
                          <a:cs typeface="+mn-cs"/>
                        </a:rPr>
                        <a:t>colour</a:t>
                      </a:r>
                      <a:r>
                        <a:rPr lang="en-US" sz="1000" kern="1200" dirty="0">
                          <a:solidFill>
                            <a:schemeClr val="dk1"/>
                          </a:solidFill>
                          <a:effectLst/>
                          <a:latin typeface="Lexend Deca Light"/>
                          <a:ea typeface="+mn-ea"/>
                          <a:cs typeface="+mn-cs"/>
                        </a:rPr>
                        <a:t> wheel that displays tertiary </a:t>
                      </a:r>
                      <a:r>
                        <a:rPr lang="en-US" sz="1000" kern="1200" dirty="0" err="1">
                          <a:solidFill>
                            <a:schemeClr val="dk1"/>
                          </a:solidFill>
                          <a:effectLst/>
                          <a:latin typeface="Lexend Deca Light"/>
                          <a:ea typeface="+mn-ea"/>
                          <a:cs typeface="+mn-cs"/>
                        </a:rPr>
                        <a:t>colours</a:t>
                      </a:r>
                      <a:r>
                        <a:rPr lang="en-US" sz="1000" kern="1200" dirty="0">
                          <a:solidFill>
                            <a:schemeClr val="dk1"/>
                          </a:solidFill>
                          <a:effectLst/>
                          <a:latin typeface="Lexend Deca Light"/>
                          <a:ea typeface="+mn-ea"/>
                          <a:cs typeface="+mn-cs"/>
                        </a:rPr>
                        <a:t>. </a:t>
                      </a:r>
                      <a:endParaRPr lang="en-GB" sz="1000" kern="1200" dirty="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dirty="0">
                          <a:solidFill>
                            <a:schemeClr val="dk1"/>
                          </a:solidFill>
                          <a:effectLst/>
                          <a:latin typeface="Lexend Deca Light"/>
                          <a:ea typeface="+mn-ea"/>
                          <a:cs typeface="+mn-cs"/>
                        </a:rPr>
                        <a:t>To explore complementary </a:t>
                      </a:r>
                      <a:r>
                        <a:rPr lang="en-US" sz="1000" kern="1200" dirty="0" err="1">
                          <a:solidFill>
                            <a:schemeClr val="dk1"/>
                          </a:solidFill>
                          <a:effectLst/>
                          <a:latin typeface="Lexend Deca Light"/>
                          <a:ea typeface="+mn-ea"/>
                          <a:cs typeface="+mn-cs"/>
                        </a:rPr>
                        <a:t>colour</a:t>
                      </a:r>
                      <a:r>
                        <a:rPr lang="en-US" sz="1000" kern="1200" dirty="0">
                          <a:solidFill>
                            <a:schemeClr val="dk1"/>
                          </a:solidFill>
                          <a:effectLst/>
                          <a:latin typeface="Lexend Deca Light"/>
                          <a:ea typeface="+mn-ea"/>
                          <a:cs typeface="+mn-cs"/>
                        </a:rPr>
                        <a:t> combinations. </a:t>
                      </a:r>
                      <a:endParaRPr lang="en-GB" sz="1000" kern="1200" dirty="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dirty="0">
                          <a:solidFill>
                            <a:schemeClr val="dk1"/>
                          </a:solidFill>
                          <a:effectLst/>
                          <a:latin typeface="Lexend Deca Light"/>
                          <a:ea typeface="+mn-ea"/>
                          <a:cs typeface="+mn-cs"/>
                        </a:rPr>
                        <a:t>To create a final piece that uses complementary colours</a:t>
                      </a:r>
                      <a:endParaRPr lang="en-GB" sz="1000" dirty="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1000" kern="1200" dirty="0">
                          <a:solidFill>
                            <a:schemeClr val="dk1"/>
                          </a:solidFill>
                          <a:effectLst/>
                          <a:latin typeface="Lexend Deca Light"/>
                          <a:ea typeface="+mn-ea"/>
                          <a:cs typeface="+mn-cs"/>
                        </a:rPr>
                        <a:t>Children work confidently in different scales</a:t>
                      </a:r>
                    </a:p>
                    <a:p>
                      <a:pPr marL="171450" lvl="0" indent="-171450">
                        <a:buFont typeface="Arial" panose="020B0604020202020204" pitchFamily="34" charset="0"/>
                        <a:buChar char="•"/>
                      </a:pPr>
                      <a:r>
                        <a:rPr lang="en-GB" sz="1000" kern="1200" dirty="0">
                          <a:solidFill>
                            <a:schemeClr val="dk1"/>
                          </a:solidFill>
                          <a:effectLst/>
                          <a:latin typeface="Lexend Deca Light"/>
                          <a:ea typeface="+mn-ea"/>
                          <a:cs typeface="+mn-cs"/>
                        </a:rPr>
                        <a:t>Children can create pieces of complementary colours </a:t>
                      </a:r>
                    </a:p>
                    <a:p>
                      <a:pPr marL="171450" indent="-171450">
                        <a:buFont typeface="Arial" panose="020B0604020202020204" pitchFamily="34" charset="0"/>
                        <a:buChar char="•"/>
                      </a:pPr>
                      <a:r>
                        <a:rPr lang="en-GB" sz="1000" kern="1200" dirty="0">
                          <a:solidFill>
                            <a:schemeClr val="dk1"/>
                          </a:solidFill>
                          <a:effectLst/>
                          <a:latin typeface="Lexend Deca Light"/>
                          <a:ea typeface="+mn-ea"/>
                          <a:cs typeface="+mn-cs"/>
                        </a:rPr>
                        <a:t>Children can work with increased independence and confidence</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1000" b="1" i="0" dirty="0">
                          <a:effectLst/>
                          <a:latin typeface="Lexend Deca Light"/>
                          <a:ea typeface="Calibri" panose="020F0502020204030204" pitchFamily="34" charset="0"/>
                          <a:cs typeface="Times New Roman"/>
                        </a:rPr>
                        <a:t>In Year 4. . . .</a:t>
                      </a:r>
                    </a:p>
                    <a:p>
                      <a:pPr marL="171450" indent="-171450">
                        <a:buFont typeface="Arial" panose="020B0604020202020204" pitchFamily="34" charset="0"/>
                        <a:buChar char="•"/>
                      </a:pPr>
                      <a:r>
                        <a:rPr lang="en-GB" sz="1000" i="0" kern="1200" dirty="0">
                          <a:solidFill>
                            <a:schemeClr val="dk1"/>
                          </a:solidFill>
                          <a:effectLst/>
                          <a:latin typeface="Lexend Deca Light"/>
                          <a:ea typeface="+mn-ea"/>
                          <a:cs typeface="+mn-cs"/>
                        </a:rPr>
                        <a:t>Know how hues are created using water colours. </a:t>
                      </a:r>
                    </a:p>
                    <a:p>
                      <a:pPr marL="171450" indent="-171450">
                        <a:buFont typeface="Arial" panose="020B0604020202020204" pitchFamily="34" charset="0"/>
                        <a:buChar char="•"/>
                      </a:pPr>
                      <a:r>
                        <a:rPr lang="en-GB" sz="1000" i="0" kern="1200" dirty="0">
                          <a:solidFill>
                            <a:schemeClr val="dk1"/>
                          </a:solidFill>
                          <a:effectLst/>
                          <a:latin typeface="Lexend Deca Light"/>
                          <a:ea typeface="+mn-ea"/>
                          <a:cs typeface="+mn-cs"/>
                        </a:rPr>
                        <a:t>Know what tints, tones and shades are. </a:t>
                      </a:r>
                    </a:p>
                    <a:p>
                      <a:pPr marL="171450" indent="-171450">
                        <a:buFont typeface="Arial" panose="020B0604020202020204" pitchFamily="34" charset="0"/>
                        <a:buChar char="•"/>
                      </a:pPr>
                      <a:r>
                        <a:rPr lang="en-GB" sz="1000" i="0" kern="1200" dirty="0">
                          <a:solidFill>
                            <a:schemeClr val="dk1"/>
                          </a:solidFill>
                          <a:effectLst/>
                          <a:latin typeface="Lexend Deca Light"/>
                          <a:ea typeface="+mn-ea"/>
                          <a:cs typeface="+mn-cs"/>
                        </a:rPr>
                        <a:t>Combine colours to create tints, tones and shades. </a:t>
                      </a:r>
                    </a:p>
                    <a:p>
                      <a:pPr marL="171450" indent="-171450">
                        <a:buFont typeface="Arial" panose="020B0604020202020204" pitchFamily="34" charset="0"/>
                        <a:buChar char="•"/>
                      </a:pPr>
                      <a:r>
                        <a:rPr lang="en-GB" sz="1000" i="0" kern="1200" dirty="0">
                          <a:solidFill>
                            <a:schemeClr val="dk1"/>
                          </a:solidFill>
                          <a:effectLst/>
                          <a:latin typeface="Lexend Deca Light"/>
                          <a:ea typeface="+mn-ea"/>
                          <a:cs typeface="+mn-cs"/>
                        </a:rPr>
                        <a:t>Mix and match colours to objects in the natural or man-made forms</a:t>
                      </a:r>
                      <a:endParaRPr lang="en-GB" sz="1000" b="1" i="0" dirty="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54000">
                <a:tc gridSpan="2">
                  <a:txBody>
                    <a:bodyPr/>
                    <a:lstStyle/>
                    <a:p>
                      <a:pPr>
                        <a:lnSpc>
                          <a:spcPct val="107000"/>
                        </a:lnSpc>
                        <a:spcAft>
                          <a:spcPts val="800"/>
                        </a:spcAft>
                      </a:pPr>
                      <a:r>
                        <a:rPr lang="en-GB" sz="1600" b="1" dirty="0">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dirty="0">
                          <a:effectLst/>
                          <a:latin typeface="Lexend Deca Light"/>
                          <a:cs typeface="Times New Roman"/>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dirty="0">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dirty="0">
                          <a:effectLst/>
                          <a:latin typeface="Lexend Deca Light"/>
                          <a:cs typeface="Times New Roman"/>
                        </a:rPr>
                        <a:t>Artist References</a:t>
                      </a:r>
                      <a:endParaRPr lang="en-GB" sz="1600" dirty="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251421">
                <a:tc gridSpan="2">
                  <a:txBody>
                    <a:bodyPr/>
                    <a:lstStyle/>
                    <a:p>
                      <a:pPr lvl="0"/>
                      <a:r>
                        <a:rPr lang="en-GB" sz="1000" b="1" kern="1200" dirty="0">
                          <a:solidFill>
                            <a:schemeClr val="dk1"/>
                          </a:solidFill>
                          <a:effectLst/>
                          <a:latin typeface="Lexend Deca Light"/>
                          <a:ea typeface="+mn-ea"/>
                          <a:cs typeface="+mn-cs"/>
                        </a:rPr>
                        <a:t>Colour wheel- </a:t>
                      </a:r>
                      <a:r>
                        <a:rPr lang="en-GB" sz="1000" kern="1200" dirty="0">
                          <a:solidFill>
                            <a:schemeClr val="dk1"/>
                          </a:solidFill>
                          <a:effectLst/>
                          <a:latin typeface="Lexend Deca Light"/>
                          <a:ea typeface="+mn-ea"/>
                          <a:cs typeface="+mn-cs"/>
                        </a:rPr>
                        <a:t>A colour wheel shows you how colours relate to each other and visually demonstrates the relationship between primary, secondary and tertiary colours. </a:t>
                      </a:r>
                      <a:endParaRPr lang="en-GB" sz="1000" kern="1200" dirty="0">
                        <a:solidFill>
                          <a:schemeClr val="dk1"/>
                        </a:solidFill>
                        <a:effectLst/>
                        <a:latin typeface="Lexend Deca Light" pitchFamily="2" charset="0"/>
                        <a:ea typeface="+mn-ea"/>
                        <a:cs typeface="+mn-cs"/>
                      </a:endParaRPr>
                    </a:p>
                    <a:p>
                      <a:pPr lvl="0"/>
                      <a:r>
                        <a:rPr lang="en-GB" sz="1000" b="1" kern="1200" dirty="0">
                          <a:solidFill>
                            <a:schemeClr val="dk1"/>
                          </a:solidFill>
                          <a:effectLst/>
                          <a:latin typeface="Lexend Deca Light"/>
                          <a:ea typeface="+mn-ea"/>
                          <a:cs typeface="+mn-cs"/>
                        </a:rPr>
                        <a:t>Primary colours- </a:t>
                      </a:r>
                      <a:r>
                        <a:rPr lang="en-GB" sz="1000" kern="1200" dirty="0">
                          <a:solidFill>
                            <a:schemeClr val="dk1"/>
                          </a:solidFill>
                          <a:effectLst/>
                          <a:latin typeface="Lexend Deca Light"/>
                          <a:ea typeface="+mn-ea"/>
                          <a:cs typeface="+mn-cs"/>
                        </a:rPr>
                        <a:t>The primary colours are those which cannot be created by mixing other colours in a given colour space. </a:t>
                      </a:r>
                    </a:p>
                    <a:p>
                      <a:pPr lvl="0"/>
                      <a:r>
                        <a:rPr lang="en-GB" sz="1000" b="1" kern="1200" dirty="0">
                          <a:solidFill>
                            <a:schemeClr val="dk1"/>
                          </a:solidFill>
                          <a:effectLst/>
                          <a:latin typeface="Lexend Deca Light"/>
                          <a:ea typeface="+mn-ea"/>
                          <a:cs typeface="+mn-cs"/>
                        </a:rPr>
                        <a:t>Secondary colours- </a:t>
                      </a:r>
                      <a:r>
                        <a:rPr lang="en-GB" sz="1000" kern="1200" dirty="0">
                          <a:solidFill>
                            <a:schemeClr val="dk1"/>
                          </a:solidFill>
                          <a:effectLst/>
                          <a:latin typeface="Lexend Deca Light"/>
                          <a:ea typeface="+mn-ea"/>
                          <a:cs typeface="+mn-cs"/>
                        </a:rPr>
                        <a:t>A secondary colour is a colour made by mixing of two primary colours. </a:t>
                      </a:r>
                    </a:p>
                    <a:p>
                      <a:pPr lvl="0"/>
                      <a:r>
                        <a:rPr lang="en-GB" sz="1000" b="1" kern="1200" dirty="0">
                          <a:solidFill>
                            <a:schemeClr val="dk1"/>
                          </a:solidFill>
                          <a:effectLst/>
                          <a:latin typeface="Lexend Deca Light"/>
                          <a:ea typeface="+mn-ea"/>
                          <a:cs typeface="+mn-cs"/>
                        </a:rPr>
                        <a:t>Tertiary colour- </a:t>
                      </a:r>
                      <a:r>
                        <a:rPr lang="en-GB" sz="1000" kern="1200" dirty="0">
                          <a:solidFill>
                            <a:schemeClr val="dk1"/>
                          </a:solidFill>
                          <a:effectLst/>
                          <a:latin typeface="Lexend Deca Light"/>
                          <a:ea typeface="+mn-ea"/>
                          <a:cs typeface="+mn-cs"/>
                        </a:rPr>
                        <a:t>is a colour made by mixing full saturation of one primary colour with half saturation of another primary colour and none of a third primary colour. </a:t>
                      </a:r>
                    </a:p>
                    <a:p>
                      <a:r>
                        <a:rPr lang="en-GB" sz="1000" b="1" kern="1200" dirty="0">
                          <a:solidFill>
                            <a:schemeClr val="dk1"/>
                          </a:solidFill>
                          <a:effectLst/>
                          <a:latin typeface="Lexend Deca Light"/>
                          <a:ea typeface="+mn-ea"/>
                          <a:cs typeface="+mn-cs"/>
                        </a:rPr>
                        <a:t>Complementary colours- </a:t>
                      </a:r>
                      <a:r>
                        <a:rPr lang="en-GB" sz="1000" kern="1200" dirty="0">
                          <a:solidFill>
                            <a:schemeClr val="dk1"/>
                          </a:solidFill>
                          <a:effectLst/>
                          <a:latin typeface="Lexend Deca Light"/>
                          <a:ea typeface="+mn-ea"/>
                          <a:cs typeface="+mn-cs"/>
                        </a:rPr>
                        <a:t>Two colours that are on opposite sides of the colour wheel. This combination provides a high contrast and high impact colour combination – together, these colours will appear brighter and more prominent.</a:t>
                      </a:r>
                      <a:endParaRPr lang="en-GB" sz="1000" dirty="0">
                        <a:effectLst/>
                        <a:latin typeface="Lexend Deca Light"/>
                        <a:ea typeface="+mn-ea"/>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000" kern="1200" dirty="0">
                          <a:solidFill>
                            <a:schemeClr val="dk1"/>
                          </a:solidFill>
                          <a:effectLst/>
                          <a:latin typeface="Lexend Deca Light"/>
                          <a:ea typeface="+mn-ea"/>
                          <a:cs typeface="+mn-cs"/>
                        </a:rPr>
                        <a:t>Can create a </a:t>
                      </a:r>
                      <a:r>
                        <a:rPr lang="en-US" sz="1000" kern="1200" dirty="0" err="1">
                          <a:solidFill>
                            <a:schemeClr val="dk1"/>
                          </a:solidFill>
                          <a:effectLst/>
                          <a:latin typeface="Lexend Deca Light"/>
                          <a:ea typeface="+mn-ea"/>
                          <a:cs typeface="+mn-cs"/>
                        </a:rPr>
                        <a:t>colour</a:t>
                      </a:r>
                      <a:r>
                        <a:rPr lang="en-US" sz="1000" kern="1200" dirty="0">
                          <a:solidFill>
                            <a:schemeClr val="dk1"/>
                          </a:solidFill>
                          <a:effectLst/>
                          <a:latin typeface="Lexend Deca Light"/>
                          <a:ea typeface="+mn-ea"/>
                          <a:cs typeface="+mn-cs"/>
                        </a:rPr>
                        <a:t> wheel independently.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dirty="0">
                          <a:solidFill>
                            <a:schemeClr val="dk1"/>
                          </a:solidFill>
                          <a:effectLst/>
                          <a:latin typeface="Lexend Deca Light"/>
                          <a:ea typeface="+mn-ea"/>
                          <a:cs typeface="+mn-cs"/>
                        </a:rPr>
                        <a:t>Can identify and explain primary, secondary and tertiary </a:t>
                      </a:r>
                      <a:r>
                        <a:rPr lang="en-US" sz="1000" kern="1200" dirty="0" err="1">
                          <a:solidFill>
                            <a:schemeClr val="dk1"/>
                          </a:solidFill>
                          <a:effectLst/>
                          <a:latin typeface="Lexend Deca Light"/>
                          <a:ea typeface="+mn-ea"/>
                          <a:cs typeface="+mn-cs"/>
                        </a:rPr>
                        <a:t>colours</a:t>
                      </a:r>
                      <a:r>
                        <a:rPr lang="en-US" sz="1000" kern="1200" dirty="0">
                          <a:solidFill>
                            <a:schemeClr val="dk1"/>
                          </a:solidFill>
                          <a:effectLst/>
                          <a:latin typeface="Lexend Deca Light"/>
                          <a:ea typeface="+mn-ea"/>
                          <a:cs typeface="+mn-cs"/>
                        </a:rPr>
                        <a:t>. </a:t>
                      </a:r>
                      <a:endParaRPr lang="en-GB" sz="1000" kern="1200" dirty="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dirty="0">
                          <a:solidFill>
                            <a:schemeClr val="dk1"/>
                          </a:solidFill>
                          <a:effectLst/>
                          <a:latin typeface="Lexend Deca Light"/>
                          <a:ea typeface="+mn-ea"/>
                          <a:cs typeface="+mn-cs"/>
                        </a:rPr>
                        <a:t>Can identify and explain complementary </a:t>
                      </a:r>
                      <a:r>
                        <a:rPr lang="en-US" sz="1000" kern="1200" dirty="0" err="1">
                          <a:solidFill>
                            <a:schemeClr val="dk1"/>
                          </a:solidFill>
                          <a:effectLst/>
                          <a:latin typeface="Lexend Deca Light"/>
                          <a:ea typeface="+mn-ea"/>
                          <a:cs typeface="+mn-cs"/>
                        </a:rPr>
                        <a:t>colours</a:t>
                      </a:r>
                      <a:r>
                        <a:rPr lang="en-US" sz="1000" kern="1200" dirty="0">
                          <a:solidFill>
                            <a:schemeClr val="dk1"/>
                          </a:solidFill>
                          <a:effectLst/>
                          <a:latin typeface="Lexend Deca Light"/>
                          <a:ea typeface="+mn-ea"/>
                          <a:cs typeface="+mn-cs"/>
                        </a:rPr>
                        <a:t>. </a:t>
                      </a:r>
                      <a:endParaRPr lang="en-GB" sz="1000" kern="1200" dirty="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dirty="0">
                          <a:solidFill>
                            <a:schemeClr val="dk1"/>
                          </a:solidFill>
                          <a:effectLst/>
                          <a:latin typeface="Lexend Deca Light"/>
                          <a:ea typeface="+mn-ea"/>
                          <a:cs typeface="+mn-cs"/>
                        </a:rPr>
                        <a:t>Name key artists that use complementary colours.</a:t>
                      </a:r>
                      <a:endParaRPr lang="en-GB" sz="1000" dirty="0">
                        <a:solidFill>
                          <a:srgbClr val="000000"/>
                        </a:solidFill>
                        <a:effectLst/>
                        <a:latin typeface="Lexend Deca Light"/>
                        <a:ea typeface="+mn-ea"/>
                        <a:cs typeface="+mn-cs"/>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dirty="0">
                          <a:effectLst/>
                          <a:latin typeface="Lexend Deca Light"/>
                          <a:ea typeface="Calibri" panose="020F0502020204030204" pitchFamily="34" charset="0"/>
                          <a:cs typeface="Times New Roman"/>
                        </a:rPr>
                        <a:t>    Georgia O'Keeffe</a:t>
                      </a:r>
                      <a:endParaRPr lang="en-GB" sz="1200" dirty="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2" name="Picture 1" descr="Georgia O'Keeffe on the Art of Seeing – The Marginalian">
            <a:extLst>
              <a:ext uri="{FF2B5EF4-FFF2-40B4-BE49-F238E27FC236}">
                <a16:creationId xmlns:a16="http://schemas.microsoft.com/office/drawing/2014/main" id="{7C117BED-9A22-9469-5E4B-E5C9900E72F5}"/>
              </a:ext>
            </a:extLst>
          </p:cNvPr>
          <p:cNvPicPr>
            <a:picLocks noChangeAspect="1"/>
          </p:cNvPicPr>
          <p:nvPr/>
        </p:nvPicPr>
        <p:blipFill>
          <a:blip r:embed="rId2"/>
          <a:stretch>
            <a:fillRect/>
          </a:stretch>
        </p:blipFill>
        <p:spPr>
          <a:xfrm>
            <a:off x="7467959" y="4567416"/>
            <a:ext cx="1368006" cy="1676940"/>
          </a:xfrm>
          <a:prstGeom prst="rect">
            <a:avLst/>
          </a:prstGeom>
        </p:spPr>
      </p:pic>
      <p:pic>
        <p:nvPicPr>
          <p:cNvPr id="4" name="Picture 3" descr="Complementary Colour Paintings for kids | ofamily learning together">
            <a:extLst>
              <a:ext uri="{FF2B5EF4-FFF2-40B4-BE49-F238E27FC236}">
                <a16:creationId xmlns:a16="http://schemas.microsoft.com/office/drawing/2014/main" id="{54042FBA-A70F-AB12-6989-5B22260DAF1C}"/>
              </a:ext>
            </a:extLst>
          </p:cNvPr>
          <p:cNvPicPr>
            <a:picLocks noChangeAspect="1"/>
          </p:cNvPicPr>
          <p:nvPr/>
        </p:nvPicPr>
        <p:blipFill>
          <a:blip r:embed="rId3"/>
          <a:stretch>
            <a:fillRect/>
          </a:stretch>
        </p:blipFill>
        <p:spPr>
          <a:xfrm>
            <a:off x="4508739" y="4195253"/>
            <a:ext cx="946031" cy="1342964"/>
          </a:xfrm>
          <a:prstGeom prst="rect">
            <a:avLst/>
          </a:prstGeom>
        </p:spPr>
      </p:pic>
      <p:pic>
        <p:nvPicPr>
          <p:cNvPr id="7" name="Picture 6" descr="59 Complementary colors ideas | elementary art, art lessons, teaching art">
            <a:extLst>
              <a:ext uri="{FF2B5EF4-FFF2-40B4-BE49-F238E27FC236}">
                <a16:creationId xmlns:a16="http://schemas.microsoft.com/office/drawing/2014/main" id="{5F16DA06-E24A-0E28-A976-EFF24064B128}"/>
              </a:ext>
            </a:extLst>
          </p:cNvPr>
          <p:cNvPicPr>
            <a:picLocks noChangeAspect="1"/>
          </p:cNvPicPr>
          <p:nvPr/>
        </p:nvPicPr>
        <p:blipFill>
          <a:blip r:embed="rId4"/>
          <a:stretch>
            <a:fillRect/>
          </a:stretch>
        </p:blipFill>
        <p:spPr>
          <a:xfrm>
            <a:off x="3639743" y="5406481"/>
            <a:ext cx="1936401" cy="1361306"/>
          </a:xfrm>
          <a:prstGeom prst="rect">
            <a:avLst/>
          </a:prstGeom>
        </p:spPr>
      </p:pic>
    </p:spTree>
    <p:extLst>
      <p:ext uri="{BB962C8B-B14F-4D97-AF65-F5344CB8AC3E}">
        <p14:creationId xmlns:p14="http://schemas.microsoft.com/office/powerpoint/2010/main" val="4055545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3392276412"/>
              </p:ext>
            </p:extLst>
          </p:nvPr>
        </p:nvGraphicFramePr>
        <p:xfrm>
          <a:off x="0" y="0"/>
          <a:ext cx="9173472" cy="6858338"/>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676984">
                  <a:extLst>
                    <a:ext uri="{9D8B030D-6E8A-4147-A177-3AD203B41FA5}">
                      <a16:colId xmlns:a16="http://schemas.microsoft.com/office/drawing/2014/main" val="1647246506"/>
                    </a:ext>
                  </a:extLst>
                </a:gridCol>
                <a:gridCol w="1919413">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93415">
                <a:tc gridSpan="7">
                  <a:txBody>
                    <a:bodyPr/>
                    <a:lstStyle/>
                    <a:p>
                      <a:pPr algn="ctr"/>
                      <a:r>
                        <a:rPr lang="en-GB">
                          <a:latin typeface="Lexend Deca Light"/>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93415">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Painting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4</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93415">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do you mix colours to match objects?</a:t>
                      </a:r>
                      <a:endParaRPr lang="en-GB" sz="1100">
                        <a:effectLst/>
                        <a:latin typeface="Lexend Deca Light"/>
                        <a:ea typeface="+mn-ea"/>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32121">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281473">
                <a:tc>
                  <a:txBody>
                    <a:bodyPr/>
                    <a:lstStyle/>
                    <a:p>
                      <a:r>
                        <a:rPr lang="en-GB" sz="1000" b="1" kern="1200">
                          <a:solidFill>
                            <a:schemeClr val="dk1"/>
                          </a:solidFill>
                          <a:effectLst/>
                          <a:latin typeface="Lexend Deca Light"/>
                          <a:ea typeface="+mn-ea"/>
                          <a:cs typeface="+mn-cs"/>
                        </a:rPr>
                        <a:t>Year 1- </a:t>
                      </a:r>
                      <a:r>
                        <a:rPr lang="en-GB" sz="1000" kern="1200">
                          <a:solidFill>
                            <a:schemeClr val="dk1"/>
                          </a:solidFill>
                          <a:effectLst/>
                          <a:latin typeface="Lexend Deca Light"/>
                          <a:ea typeface="+mn-ea"/>
                          <a:cs typeface="+mn-cs"/>
                        </a:rPr>
                        <a:t>Learnt about primary and secondary colours, warm and cool colours. Created a simple colour wheel. </a:t>
                      </a:r>
                      <a:endParaRPr lang="en-GB" sz="1000" kern="1200">
                        <a:solidFill>
                          <a:schemeClr val="dk1"/>
                        </a:solidFill>
                        <a:effectLst/>
                        <a:latin typeface="Lexend Deca Light" pitchFamily="2" charset="0"/>
                        <a:ea typeface="+mn-ea"/>
                        <a:cs typeface="+mn-cs"/>
                      </a:endParaRPr>
                    </a:p>
                    <a:p>
                      <a:r>
                        <a:rPr lang="en-GB" sz="1000" b="1" kern="1200">
                          <a:solidFill>
                            <a:schemeClr val="dk1"/>
                          </a:solidFill>
                          <a:effectLst/>
                          <a:latin typeface="Lexend Deca Light"/>
                          <a:ea typeface="+mn-ea"/>
                          <a:cs typeface="+mn-cs"/>
                        </a:rPr>
                        <a:t>Year 2- </a:t>
                      </a:r>
                      <a:r>
                        <a:rPr lang="en-GB" sz="1000" kern="1200">
                          <a:solidFill>
                            <a:schemeClr val="dk1"/>
                          </a:solidFill>
                          <a:effectLst/>
                          <a:latin typeface="Lexend Deca Light"/>
                          <a:ea typeface="+mn-ea"/>
                          <a:cs typeface="+mn-cs"/>
                        </a:rPr>
                        <a:t>Learnt to create tints and tones.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a:solidFill>
                            <a:schemeClr val="dk1"/>
                          </a:solidFill>
                          <a:effectLst/>
                          <a:latin typeface="Lexend Deca Light"/>
                          <a:ea typeface="+mn-ea"/>
                          <a:cs typeface="+mn-cs"/>
                        </a:rPr>
                        <a:t>Year 3- </a:t>
                      </a:r>
                      <a:r>
                        <a:rPr lang="en-GB" sz="1000" kern="1200">
                          <a:solidFill>
                            <a:schemeClr val="dk1"/>
                          </a:solidFill>
                          <a:effectLst/>
                          <a:latin typeface="Lexend Deca Light"/>
                          <a:ea typeface="+mn-ea"/>
                          <a:cs typeface="+mn-cs"/>
                        </a:rPr>
                        <a:t>Learnt what primary, secondary and complementary colours are.</a:t>
                      </a:r>
                    </a:p>
                    <a:p>
                      <a:endParaRPr lang="en-GB" sz="1000" kern="1200">
                        <a:solidFill>
                          <a:schemeClr val="dk1"/>
                        </a:solidFill>
                        <a:effectLst/>
                        <a:latin typeface="Lexend Deca Light" pitchFamily="2" charset="0"/>
                        <a:ea typeface="+mn-ea"/>
                        <a:cs typeface="+mn-cs"/>
                      </a:endParaRPr>
                    </a:p>
                  </a:txBody>
                  <a:tcPr marL="68580" marR="68580" marT="0" marB="0"/>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Brush techniques are explored to create different effects.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mix and match </a:t>
                      </a:r>
                      <a:r>
                        <a:rPr lang="en-US" sz="900" kern="1200" err="1">
                          <a:solidFill>
                            <a:schemeClr val="dk1"/>
                          </a:solidFill>
                          <a:effectLst/>
                          <a:latin typeface="Lexend Deca Light"/>
                          <a:ea typeface="+mn-ea"/>
                          <a:cs typeface="+mn-cs"/>
                        </a:rPr>
                        <a:t>colours</a:t>
                      </a:r>
                      <a:r>
                        <a:rPr lang="en-US" sz="900" kern="1200">
                          <a:solidFill>
                            <a:schemeClr val="dk1"/>
                          </a:solidFill>
                          <a:effectLst/>
                          <a:latin typeface="Lexend Deca Light"/>
                          <a:ea typeface="+mn-ea"/>
                          <a:cs typeface="+mn-cs"/>
                        </a:rPr>
                        <a:t> to objects in the natural or man-made forms.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Use black and white to lighten and darken tones. </a:t>
                      </a: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combine </a:t>
                      </a:r>
                      <a:r>
                        <a:rPr lang="en-US" sz="900" kern="1200" err="1">
                          <a:solidFill>
                            <a:schemeClr val="dk1"/>
                          </a:solidFill>
                          <a:effectLst/>
                          <a:latin typeface="Lexend Deca Light"/>
                          <a:ea typeface="+mn-ea"/>
                          <a:cs typeface="+mn-cs"/>
                        </a:rPr>
                        <a:t>colours</a:t>
                      </a:r>
                      <a:r>
                        <a:rPr lang="en-US" sz="900" kern="1200">
                          <a:solidFill>
                            <a:schemeClr val="dk1"/>
                          </a:solidFill>
                          <a:effectLst/>
                          <a:latin typeface="Lexend Deca Light"/>
                          <a:ea typeface="+mn-ea"/>
                          <a:cs typeface="+mn-cs"/>
                        </a:rPr>
                        <a:t> and create tints, tone and shades to reflect the purpose of the work.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observe </a:t>
                      </a:r>
                      <a:r>
                        <a:rPr lang="en-US" sz="900" kern="1200" err="1">
                          <a:solidFill>
                            <a:schemeClr val="dk1"/>
                          </a:solidFill>
                          <a:effectLst/>
                          <a:latin typeface="Lexend Deca Light"/>
                          <a:ea typeface="+mn-ea"/>
                          <a:cs typeface="+mn-cs"/>
                        </a:rPr>
                        <a:t>colours</a:t>
                      </a:r>
                      <a:r>
                        <a:rPr lang="en-US" sz="900" kern="1200">
                          <a:solidFill>
                            <a:schemeClr val="dk1"/>
                          </a:solidFill>
                          <a:effectLst/>
                          <a:latin typeface="Lexend Deca Light"/>
                          <a:ea typeface="+mn-ea"/>
                          <a:cs typeface="+mn-cs"/>
                        </a:rPr>
                        <a:t> on hands and faces - mix a range of flesh </a:t>
                      </a:r>
                      <a:r>
                        <a:rPr lang="en-US" sz="900" kern="1200" err="1">
                          <a:solidFill>
                            <a:schemeClr val="dk1"/>
                          </a:solidFill>
                          <a:effectLst/>
                          <a:latin typeface="Lexend Deca Light"/>
                          <a:ea typeface="+mn-ea"/>
                          <a:cs typeface="+mn-cs"/>
                        </a:rPr>
                        <a:t>colours</a:t>
                      </a:r>
                      <a:r>
                        <a:rPr lang="en-US" sz="900" kern="1200">
                          <a:solidFill>
                            <a:schemeClr val="dk1"/>
                          </a:solidFill>
                          <a:effectLst/>
                          <a:latin typeface="Lexend Deca Light"/>
                          <a:ea typeface="+mn-ea"/>
                          <a:cs typeface="+mn-cs"/>
                        </a:rPr>
                        <a:t>.</a:t>
                      </a:r>
                      <a:endParaRPr lang="en-GB" sz="900" kern="1200">
                        <a:solidFill>
                          <a:schemeClr val="dk1"/>
                        </a:solidFill>
                        <a:effectLst/>
                        <a:latin typeface="Lexend Deca Light"/>
                        <a:ea typeface="+mn-ea"/>
                        <a:cs typeface="+mn-cs"/>
                      </a:endParaRP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To mix and blend colours using a soft and smooth gradient. Colours are blended with little visual appearance of intervals</a:t>
                      </a: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Use water colours paint to produce washes for backgrounds then add detail.</a:t>
                      </a:r>
                      <a:endParaRPr lang="en-GB" sz="90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demonstrate control and accuracy when painting using thick and thin paintbrushes and select for purpose.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know precise colour language e.g. tint, tone, shade, hue </a:t>
                      </a: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Children demonstrate a secure knowledge of primary, secondary, complementary, warm and cold and contrasting colours.</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5. . . .</a:t>
                      </a:r>
                    </a:p>
                    <a:p>
                      <a:r>
                        <a:rPr lang="en-US" sz="900" i="0" kern="1200">
                          <a:solidFill>
                            <a:schemeClr val="dk1"/>
                          </a:solidFill>
                          <a:effectLst/>
                          <a:latin typeface="Lexend Deca Light"/>
                          <a:ea typeface="+mn-ea"/>
                          <a:cs typeface="+mn-cs"/>
                        </a:rPr>
                        <a:t>To explore how artists express thoughts and feeling through use of </a:t>
                      </a:r>
                      <a:r>
                        <a:rPr lang="en-US" sz="900" i="0" kern="1200" err="1">
                          <a:solidFill>
                            <a:schemeClr val="dk1"/>
                          </a:solidFill>
                          <a:effectLst/>
                          <a:latin typeface="Lexend Deca Light"/>
                          <a:ea typeface="+mn-ea"/>
                          <a:cs typeface="+mn-cs"/>
                        </a:rPr>
                        <a:t>colour</a:t>
                      </a:r>
                      <a:r>
                        <a:rPr lang="en-US" sz="900" i="0" kern="1200">
                          <a:solidFill>
                            <a:schemeClr val="dk1"/>
                          </a:solidFill>
                          <a:effectLst/>
                          <a:latin typeface="Lexend Deca Light"/>
                          <a:ea typeface="+mn-ea"/>
                          <a:cs typeface="+mn-cs"/>
                        </a:rPr>
                        <a:t> and application.</a:t>
                      </a:r>
                      <a:endParaRPr lang="en-GB" sz="900" i="0" kern="1200">
                        <a:solidFill>
                          <a:schemeClr val="dk1"/>
                        </a:solidFill>
                        <a:effectLst/>
                        <a:latin typeface="Lexend Deca Light"/>
                        <a:ea typeface="+mn-ea"/>
                        <a:cs typeface="+mn-cs"/>
                      </a:endParaRPr>
                    </a:p>
                    <a:p>
                      <a:r>
                        <a:rPr lang="en-US" sz="900" i="0" kern="1200">
                          <a:solidFill>
                            <a:schemeClr val="dk1"/>
                          </a:solidFill>
                          <a:effectLst/>
                          <a:latin typeface="Lexend Deca Light"/>
                          <a:ea typeface="+mn-ea"/>
                          <a:cs typeface="+mn-cs"/>
                        </a:rPr>
                        <a:t>To mix </a:t>
                      </a:r>
                      <a:r>
                        <a:rPr lang="en-US" sz="900" i="0" kern="1200" err="1">
                          <a:solidFill>
                            <a:schemeClr val="dk1"/>
                          </a:solidFill>
                          <a:effectLst/>
                          <a:latin typeface="Lexend Deca Light"/>
                          <a:ea typeface="+mn-ea"/>
                          <a:cs typeface="+mn-cs"/>
                        </a:rPr>
                        <a:t>colours</a:t>
                      </a:r>
                      <a:r>
                        <a:rPr lang="en-US" sz="900" i="0" kern="1200">
                          <a:solidFill>
                            <a:schemeClr val="dk1"/>
                          </a:solidFill>
                          <a:effectLst/>
                          <a:latin typeface="Lexend Deca Light"/>
                          <a:ea typeface="+mn-ea"/>
                          <a:cs typeface="+mn-cs"/>
                        </a:rPr>
                        <a:t> accurately and understand the properties of a range of different paint types. </a:t>
                      </a:r>
                      <a:endParaRPr lang="en-GB" sz="900" i="0" kern="1200">
                        <a:solidFill>
                          <a:schemeClr val="dk1"/>
                        </a:solidFill>
                        <a:effectLst/>
                        <a:latin typeface="Lexend Deca Light" pitchFamily="2" charset="0"/>
                        <a:ea typeface="+mn-ea"/>
                        <a:cs typeface="+mn-cs"/>
                      </a:endParaRPr>
                    </a:p>
                    <a:p>
                      <a:r>
                        <a:rPr lang="en-US" sz="900" i="0" kern="1200">
                          <a:solidFill>
                            <a:schemeClr val="dk1"/>
                          </a:solidFill>
                          <a:effectLst/>
                          <a:latin typeface="Lexend Deca Light"/>
                          <a:ea typeface="+mn-ea"/>
                          <a:cs typeface="+mn-cs"/>
                        </a:rPr>
                        <a:t>To experiment with different </a:t>
                      </a:r>
                      <a:r>
                        <a:rPr lang="en-US" sz="900" i="0" kern="1200" err="1">
                          <a:solidFill>
                            <a:schemeClr val="dk1"/>
                          </a:solidFill>
                          <a:effectLst/>
                          <a:latin typeface="Lexend Deca Light"/>
                          <a:ea typeface="+mn-ea"/>
                          <a:cs typeface="+mn-cs"/>
                        </a:rPr>
                        <a:t>colours</a:t>
                      </a:r>
                      <a:r>
                        <a:rPr lang="en-US" sz="900" i="0" kern="1200">
                          <a:solidFill>
                            <a:schemeClr val="dk1"/>
                          </a:solidFill>
                          <a:effectLst/>
                          <a:latin typeface="Lexend Deca Light"/>
                          <a:ea typeface="+mn-ea"/>
                          <a:cs typeface="+mn-cs"/>
                        </a:rPr>
                        <a:t> that represent moods. </a:t>
                      </a:r>
                      <a:endParaRPr lang="en-GB" sz="900" i="0" kern="1200">
                        <a:solidFill>
                          <a:schemeClr val="dk1"/>
                        </a:solidFill>
                        <a:effectLst/>
                        <a:latin typeface="Lexend Deca Light" pitchFamily="2" charset="0"/>
                        <a:ea typeface="+mn-ea"/>
                        <a:cs typeface="+mn-cs"/>
                      </a:endParaRPr>
                    </a:p>
                    <a:p>
                      <a:r>
                        <a:rPr lang="en-US" sz="900" i="0" kern="1200">
                          <a:solidFill>
                            <a:schemeClr val="dk1"/>
                          </a:solidFill>
                          <a:effectLst/>
                          <a:latin typeface="Lexend Deca Light"/>
                          <a:ea typeface="+mn-ea"/>
                          <a:cs typeface="+mn-cs"/>
                        </a:rPr>
                        <a:t>To create a mood painting through use of </a:t>
                      </a:r>
                      <a:r>
                        <a:rPr lang="en-US" sz="900" i="0" kern="1200" err="1">
                          <a:solidFill>
                            <a:schemeClr val="dk1"/>
                          </a:solidFill>
                          <a:effectLst/>
                          <a:latin typeface="Lexend Deca Light"/>
                          <a:ea typeface="+mn-ea"/>
                          <a:cs typeface="+mn-cs"/>
                        </a:rPr>
                        <a:t>colour</a:t>
                      </a:r>
                      <a:r>
                        <a:rPr lang="en-US" sz="900" i="0" kern="1200">
                          <a:solidFill>
                            <a:schemeClr val="dk1"/>
                          </a:solidFill>
                          <a:effectLst/>
                          <a:latin typeface="Lexend Deca Light"/>
                          <a:ea typeface="+mn-ea"/>
                          <a:cs typeface="+mn-cs"/>
                        </a:rPr>
                        <a:t> and application. </a:t>
                      </a:r>
                      <a:endParaRPr lang="en-GB" sz="900" i="0" kern="1200">
                        <a:solidFill>
                          <a:schemeClr val="dk1"/>
                        </a:solidFill>
                        <a:effectLst/>
                        <a:latin typeface="Lexend Deca Light" pitchFamily="2" charset="0"/>
                        <a:ea typeface="+mn-ea"/>
                        <a:cs typeface="+mn-cs"/>
                      </a:endParaRPr>
                    </a:p>
                    <a:p>
                      <a:r>
                        <a:rPr lang="en-GB" sz="900" i="0" kern="1200">
                          <a:solidFill>
                            <a:schemeClr val="dk1"/>
                          </a:solidFill>
                          <a:effectLst/>
                          <a:latin typeface="Lexend Deca Light"/>
                          <a:ea typeface="+mn-ea"/>
                          <a:cs typeface="+mn-cs"/>
                        </a:rPr>
                        <a:t>Develop watercolour techniques.</a:t>
                      </a:r>
                    </a:p>
                    <a:p>
                      <a:r>
                        <a:rPr lang="en-GB" sz="900" i="0" kern="1200">
                          <a:solidFill>
                            <a:schemeClr val="dk1"/>
                          </a:solidFill>
                          <a:effectLst/>
                          <a:latin typeface="Lexend Deca Light"/>
                          <a:ea typeface="+mn-ea"/>
                          <a:cs typeface="+mn-cs"/>
                        </a:rPr>
                        <a:t>Mark make with paint (dashes, blocks of colour, strokes, points).</a:t>
                      </a:r>
                    </a:p>
                    <a:p>
                      <a:r>
                        <a:rPr lang="en-GB" sz="900" i="0" kern="1200">
                          <a:solidFill>
                            <a:schemeClr val="dk1"/>
                          </a:solidFill>
                          <a:effectLst/>
                          <a:latin typeface="Lexend Deca Light"/>
                          <a:ea typeface="+mn-ea"/>
                          <a:cs typeface="+mn-cs"/>
                        </a:rPr>
                        <a:t>Develop fine brush strokes.</a:t>
                      </a:r>
                      <a:endParaRPr lang="en-GB" sz="900" b="1" i="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54000">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610499">
                <a:tc gridSpan="2">
                  <a:txBody>
                    <a:bodyPr/>
                    <a:lstStyle/>
                    <a:p>
                      <a:r>
                        <a:rPr lang="en-GB" sz="1000" b="1" kern="1200">
                          <a:solidFill>
                            <a:schemeClr val="dk1"/>
                          </a:solidFill>
                          <a:effectLst/>
                          <a:latin typeface="Lexend Deca Light"/>
                          <a:ea typeface="+mn-ea"/>
                          <a:cs typeface="+mn-cs"/>
                        </a:rPr>
                        <a:t>Tint- </a:t>
                      </a:r>
                      <a:r>
                        <a:rPr lang="en-GB" sz="1000" kern="1200">
                          <a:solidFill>
                            <a:schemeClr val="dk1"/>
                          </a:solidFill>
                          <a:effectLst/>
                          <a:latin typeface="Lexend Deca Light"/>
                          <a:ea typeface="+mn-ea"/>
                          <a:cs typeface="+mn-cs"/>
                        </a:rPr>
                        <a:t>where an artist adds white to a colour to create a lighter version of the colour.</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Tone</a:t>
                      </a:r>
                      <a:r>
                        <a:rPr lang="en-GB" sz="1000" kern="1200">
                          <a:solidFill>
                            <a:schemeClr val="dk1"/>
                          </a:solidFill>
                          <a:effectLst/>
                          <a:latin typeface="Lexend Deca Light"/>
                          <a:ea typeface="+mn-ea"/>
                          <a:cs typeface="+mn-cs"/>
                        </a:rPr>
                        <a:t>- refers to the relative lightness or darkness of a colour. </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Shade-</a:t>
                      </a:r>
                      <a:r>
                        <a:rPr lang="en-GB" sz="1000" kern="1200">
                          <a:solidFill>
                            <a:schemeClr val="dk1"/>
                          </a:solidFill>
                          <a:effectLst/>
                          <a:latin typeface="Lexend Deca Light"/>
                          <a:ea typeface="+mn-ea"/>
                          <a:cs typeface="+mn-cs"/>
                        </a:rPr>
                        <a:t> where an artist adds black to a colour to darken it down. </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Hue</a:t>
                      </a:r>
                      <a:r>
                        <a:rPr lang="en-GB" sz="1000" kern="1200">
                          <a:solidFill>
                            <a:schemeClr val="dk1"/>
                          </a:solidFill>
                          <a:effectLst/>
                          <a:latin typeface="Lexend Deca Light"/>
                          <a:ea typeface="+mn-ea"/>
                          <a:cs typeface="+mn-cs"/>
                        </a:rPr>
                        <a:t>- the origin of the colours we can see.</a:t>
                      </a:r>
                      <a:endParaRPr lang="en-GB" sz="1000">
                        <a:effectLst/>
                        <a:latin typeface="Lexend Deca Light"/>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r>
                        <a:rPr lang="en-US" sz="1000" kern="1200">
                          <a:solidFill>
                            <a:schemeClr val="dk1"/>
                          </a:solidFill>
                          <a:effectLst/>
                          <a:latin typeface="Lexend Deca Light"/>
                          <a:ea typeface="+mn-ea"/>
                          <a:cs typeface="+mn-cs"/>
                        </a:rPr>
                        <a:t>Understands how hues are created using water </a:t>
                      </a:r>
                      <a:r>
                        <a:rPr lang="en-US" sz="1000" kern="1200" err="1">
                          <a:solidFill>
                            <a:schemeClr val="dk1"/>
                          </a:solidFill>
                          <a:effectLst/>
                          <a:latin typeface="Lexend Deca Light"/>
                          <a:ea typeface="+mn-ea"/>
                          <a:cs typeface="+mn-cs"/>
                        </a:rPr>
                        <a:t>colours</a:t>
                      </a:r>
                      <a:r>
                        <a:rPr lang="en-US" sz="1000" kern="1200">
                          <a:solidFill>
                            <a:schemeClr val="dk1"/>
                          </a:solidFill>
                          <a:effectLst/>
                          <a:latin typeface="Lexend Deca Light"/>
                          <a:ea typeface="+mn-ea"/>
                          <a:cs typeface="+mn-cs"/>
                        </a:rPr>
                        <a:t>. </a:t>
                      </a:r>
                      <a:endParaRPr lang="en-GB" sz="1000" kern="1200">
                        <a:solidFill>
                          <a:schemeClr val="dk1"/>
                        </a:solidFill>
                        <a:effectLst/>
                        <a:latin typeface="Lexend Deca Light" pitchFamily="2" charset="0"/>
                        <a:ea typeface="+mn-ea"/>
                        <a:cs typeface="+mn-cs"/>
                      </a:endParaRPr>
                    </a:p>
                    <a:p>
                      <a:endParaRPr lang="en-US" sz="1000" kern="1200">
                        <a:solidFill>
                          <a:schemeClr val="dk1"/>
                        </a:solidFill>
                        <a:effectLst/>
                        <a:latin typeface="Lexend Deca Light" pitchFamily="2" charset="0"/>
                        <a:ea typeface="+mn-ea"/>
                        <a:cs typeface="+mn-cs"/>
                      </a:endParaRPr>
                    </a:p>
                    <a:p>
                      <a:r>
                        <a:rPr lang="en-US" sz="1000" kern="1200">
                          <a:solidFill>
                            <a:schemeClr val="dk1"/>
                          </a:solidFill>
                          <a:effectLst/>
                          <a:latin typeface="Lexend Deca Light"/>
                          <a:ea typeface="+mn-ea"/>
                          <a:cs typeface="+mn-cs"/>
                        </a:rPr>
                        <a:t>Understands what tints, tones and shades are. </a:t>
                      </a:r>
                      <a:endParaRPr lang="en-GB" sz="1000" kern="1200">
                        <a:solidFill>
                          <a:schemeClr val="dk1"/>
                        </a:solidFill>
                        <a:effectLst/>
                        <a:latin typeface="Lexend Deca Light" pitchFamily="2" charset="0"/>
                        <a:ea typeface="+mn-ea"/>
                        <a:cs typeface="+mn-cs"/>
                      </a:endParaRPr>
                    </a:p>
                    <a:p>
                      <a:endParaRPr lang="en-GB" sz="1000" kern="1200">
                        <a:solidFill>
                          <a:schemeClr val="dk1"/>
                        </a:solidFill>
                        <a:effectLst/>
                        <a:latin typeface="Lexend Deca Light"/>
                        <a:ea typeface="+mn-ea"/>
                        <a:cs typeface="+mn-cs"/>
                      </a:endParaRPr>
                    </a:p>
                    <a:p>
                      <a:r>
                        <a:rPr lang="en-US" sz="1000" kern="1200">
                          <a:solidFill>
                            <a:schemeClr val="dk1"/>
                          </a:solidFill>
                          <a:effectLst/>
                          <a:latin typeface="Lexend Deca Light"/>
                          <a:ea typeface="+mn-ea"/>
                          <a:cs typeface="+mn-cs"/>
                        </a:rPr>
                        <a:t>Can combine </a:t>
                      </a:r>
                      <a:r>
                        <a:rPr lang="en-US" sz="1000" kern="1200" err="1">
                          <a:solidFill>
                            <a:schemeClr val="dk1"/>
                          </a:solidFill>
                          <a:effectLst/>
                          <a:latin typeface="Lexend Deca Light"/>
                          <a:ea typeface="+mn-ea"/>
                          <a:cs typeface="+mn-cs"/>
                        </a:rPr>
                        <a:t>colours</a:t>
                      </a:r>
                      <a:r>
                        <a:rPr lang="en-US" sz="1000" kern="1200">
                          <a:solidFill>
                            <a:schemeClr val="dk1"/>
                          </a:solidFill>
                          <a:effectLst/>
                          <a:latin typeface="Lexend Deca Light"/>
                          <a:ea typeface="+mn-ea"/>
                          <a:cs typeface="+mn-cs"/>
                        </a:rPr>
                        <a:t> to create tints, tones and shades. </a:t>
                      </a:r>
                      <a:endParaRPr lang="en-GB" sz="1000" kern="1200">
                        <a:solidFill>
                          <a:schemeClr val="dk1"/>
                        </a:solidFill>
                        <a:effectLst/>
                        <a:latin typeface="Lexend Deca Light" pitchFamily="2" charset="0"/>
                        <a:ea typeface="+mn-ea"/>
                        <a:cs typeface="+mn-cs"/>
                      </a:endParaRPr>
                    </a:p>
                    <a:p>
                      <a:endParaRPr lang="en-GB" sz="1000" kern="1200">
                        <a:solidFill>
                          <a:schemeClr val="dk1"/>
                        </a:solidFill>
                        <a:effectLst/>
                        <a:latin typeface="Lexend Deca Light"/>
                        <a:ea typeface="+mn-ea"/>
                        <a:cs typeface="+mn-cs"/>
                      </a:endParaRPr>
                    </a:p>
                    <a:p>
                      <a:r>
                        <a:rPr lang="en-GB" sz="1000" kern="1200">
                          <a:solidFill>
                            <a:schemeClr val="dk1"/>
                          </a:solidFill>
                          <a:effectLst/>
                          <a:latin typeface="Lexend Deca Light"/>
                          <a:ea typeface="+mn-ea"/>
                          <a:cs typeface="+mn-cs"/>
                        </a:rPr>
                        <a:t>Can mix and match colours to objects in the natural or man-made forms.</a:t>
                      </a:r>
                      <a:endParaRPr lang="en-GB" sz="1000">
                        <a:solidFill>
                          <a:srgbClr val="000000"/>
                        </a:solidFill>
                        <a:effectLst/>
                        <a:latin typeface="Lexend Deca Light"/>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a:effectLst/>
                          <a:latin typeface="Lexend Deca Light"/>
                          <a:ea typeface="Calibri" panose="020F0502020204030204" pitchFamily="34" charset="0"/>
                          <a:cs typeface="Times New Roman"/>
                        </a:rPr>
                        <a:t>    John Constable</a:t>
                      </a:r>
                      <a:endParaRPr lang="en-US"/>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5" name="Picture 4" descr="How John Constable got masterpiece after masterpiece out of a tiny corner  of rural Suffolk | The Spectator">
            <a:extLst>
              <a:ext uri="{FF2B5EF4-FFF2-40B4-BE49-F238E27FC236}">
                <a16:creationId xmlns:a16="http://schemas.microsoft.com/office/drawing/2014/main" id="{2C98F3E6-C496-6575-41BE-2E26A8624598}"/>
              </a:ext>
            </a:extLst>
          </p:cNvPr>
          <p:cNvPicPr>
            <a:picLocks noChangeAspect="1"/>
          </p:cNvPicPr>
          <p:nvPr/>
        </p:nvPicPr>
        <p:blipFill>
          <a:blip r:embed="rId3"/>
          <a:stretch>
            <a:fillRect/>
          </a:stretch>
        </p:blipFill>
        <p:spPr>
          <a:xfrm>
            <a:off x="7235226" y="4551153"/>
            <a:ext cx="1847850" cy="1249393"/>
          </a:xfrm>
          <a:prstGeom prst="rect">
            <a:avLst/>
          </a:prstGeom>
        </p:spPr>
      </p:pic>
      <p:pic>
        <p:nvPicPr>
          <p:cNvPr id="7" name="Picture 6" descr="40 Easy Landscape Painting Ideas for Kids, Simple Painting Ideas on Ca –  Grace Painting Crafts">
            <a:extLst>
              <a:ext uri="{FF2B5EF4-FFF2-40B4-BE49-F238E27FC236}">
                <a16:creationId xmlns:a16="http://schemas.microsoft.com/office/drawing/2014/main" id="{16E3DEB6-862E-2D2A-71C0-4C8F869C8A12}"/>
              </a:ext>
            </a:extLst>
          </p:cNvPr>
          <p:cNvPicPr>
            <a:picLocks noChangeAspect="1"/>
          </p:cNvPicPr>
          <p:nvPr/>
        </p:nvPicPr>
        <p:blipFill>
          <a:blip r:embed="rId4"/>
          <a:stretch>
            <a:fillRect/>
          </a:stretch>
        </p:blipFill>
        <p:spPr>
          <a:xfrm>
            <a:off x="2622610" y="4399921"/>
            <a:ext cx="1282101" cy="1652498"/>
          </a:xfrm>
          <a:prstGeom prst="rect">
            <a:avLst/>
          </a:prstGeom>
        </p:spPr>
      </p:pic>
      <p:pic>
        <p:nvPicPr>
          <p:cNvPr id="8" name="Picture 7" descr="Pin on Easy painting">
            <a:extLst>
              <a:ext uri="{FF2B5EF4-FFF2-40B4-BE49-F238E27FC236}">
                <a16:creationId xmlns:a16="http://schemas.microsoft.com/office/drawing/2014/main" id="{AD64CF33-C5BB-D38B-44E8-05484A444D15}"/>
              </a:ext>
            </a:extLst>
          </p:cNvPr>
          <p:cNvPicPr>
            <a:picLocks noChangeAspect="1"/>
          </p:cNvPicPr>
          <p:nvPr/>
        </p:nvPicPr>
        <p:blipFill>
          <a:blip r:embed="rId5"/>
          <a:stretch>
            <a:fillRect/>
          </a:stretch>
        </p:blipFill>
        <p:spPr>
          <a:xfrm>
            <a:off x="3467729" y="5169828"/>
            <a:ext cx="1978505" cy="1593550"/>
          </a:xfrm>
          <a:prstGeom prst="rect">
            <a:avLst/>
          </a:prstGeom>
        </p:spPr>
      </p:pic>
    </p:spTree>
    <p:extLst>
      <p:ext uri="{BB962C8B-B14F-4D97-AF65-F5344CB8AC3E}">
        <p14:creationId xmlns:p14="http://schemas.microsoft.com/office/powerpoint/2010/main" val="166558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2946533721"/>
              </p:ext>
            </p:extLst>
          </p:nvPr>
        </p:nvGraphicFramePr>
        <p:xfrm>
          <a:off x="0" y="0"/>
          <a:ext cx="9173472" cy="6857999"/>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676984">
                  <a:extLst>
                    <a:ext uri="{9D8B030D-6E8A-4147-A177-3AD203B41FA5}">
                      <a16:colId xmlns:a16="http://schemas.microsoft.com/office/drawing/2014/main" val="1647246506"/>
                    </a:ext>
                  </a:extLst>
                </a:gridCol>
                <a:gridCol w="1919413">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93415">
                <a:tc gridSpan="7">
                  <a:txBody>
                    <a:bodyPr/>
                    <a:lstStyle/>
                    <a:p>
                      <a:pPr algn="ctr"/>
                      <a:r>
                        <a:rPr lang="en-GB">
                          <a:latin typeface="Lexend Deca Light"/>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93415">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Painting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5</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93415">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can I use different colours to represent moods?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32121">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281473">
                <a:tc>
                  <a:txBody>
                    <a:bodyPr/>
                    <a:lstStyle/>
                    <a:p>
                      <a:r>
                        <a:rPr lang="en-GB" sz="1000" b="1" kern="1200">
                          <a:solidFill>
                            <a:schemeClr val="dk1"/>
                          </a:solidFill>
                          <a:effectLst/>
                          <a:latin typeface="Lexend Deca Light"/>
                          <a:ea typeface="+mn-ea"/>
                          <a:cs typeface="+mn-cs"/>
                        </a:rPr>
                        <a:t>Year 1- </a:t>
                      </a:r>
                      <a:r>
                        <a:rPr lang="en-GB" sz="1000" kern="1200">
                          <a:solidFill>
                            <a:schemeClr val="dk1"/>
                          </a:solidFill>
                          <a:effectLst/>
                          <a:latin typeface="Lexend Deca Light"/>
                          <a:ea typeface="+mn-ea"/>
                          <a:cs typeface="+mn-cs"/>
                        </a:rPr>
                        <a:t>Learnt about primary and secondary colours, warm and cool colours. Created a simple colour wheel. </a:t>
                      </a:r>
                      <a:endParaRPr lang="en-GB" sz="1000" kern="1200">
                        <a:solidFill>
                          <a:schemeClr val="dk1"/>
                        </a:solidFill>
                        <a:effectLst/>
                        <a:latin typeface="Lexend Deca Light" pitchFamily="2" charset="0"/>
                        <a:ea typeface="+mn-ea"/>
                        <a:cs typeface="+mn-cs"/>
                      </a:endParaRPr>
                    </a:p>
                    <a:p>
                      <a:r>
                        <a:rPr lang="en-GB" sz="1000" b="1" kern="1200">
                          <a:solidFill>
                            <a:schemeClr val="dk1"/>
                          </a:solidFill>
                          <a:effectLst/>
                          <a:latin typeface="Lexend Deca Light"/>
                          <a:ea typeface="+mn-ea"/>
                          <a:cs typeface="+mn-cs"/>
                        </a:rPr>
                        <a:t>Year 2- </a:t>
                      </a:r>
                      <a:r>
                        <a:rPr lang="en-GB" sz="1000" kern="1200">
                          <a:solidFill>
                            <a:schemeClr val="dk1"/>
                          </a:solidFill>
                          <a:effectLst/>
                          <a:latin typeface="Lexend Deca Light"/>
                          <a:ea typeface="+mn-ea"/>
                          <a:cs typeface="+mn-cs"/>
                        </a:rPr>
                        <a:t>Learnt to create tints and tones. </a:t>
                      </a:r>
                    </a:p>
                    <a:p>
                      <a:r>
                        <a:rPr lang="en-GB" sz="1000" b="1" kern="1200">
                          <a:solidFill>
                            <a:schemeClr val="dk1"/>
                          </a:solidFill>
                          <a:effectLst/>
                          <a:latin typeface="Lexend Deca Light"/>
                          <a:ea typeface="+mn-ea"/>
                          <a:cs typeface="+mn-cs"/>
                        </a:rPr>
                        <a:t>Year 3- </a:t>
                      </a:r>
                      <a:r>
                        <a:rPr lang="en-GB" sz="1000" kern="1200">
                          <a:solidFill>
                            <a:schemeClr val="dk1"/>
                          </a:solidFill>
                          <a:effectLst/>
                          <a:latin typeface="Lexend Deca Light"/>
                          <a:ea typeface="+mn-ea"/>
                          <a:cs typeface="+mn-cs"/>
                        </a:rPr>
                        <a:t>Learnt what primary, secondary and complementary colours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a:solidFill>
                            <a:schemeClr val="dk1"/>
                          </a:solidFill>
                          <a:effectLst/>
                          <a:latin typeface="Lexend Deca Light"/>
                          <a:ea typeface="+mn-ea"/>
                          <a:cs typeface="+mn-cs"/>
                        </a:rPr>
                        <a:t>Year 4 </a:t>
                      </a:r>
                      <a:r>
                        <a:rPr lang="en-GB" sz="1000" kern="1200">
                          <a:solidFill>
                            <a:schemeClr val="dk1"/>
                          </a:solidFill>
                          <a:effectLst/>
                          <a:latin typeface="Lexend Deca Light"/>
                          <a:ea typeface="+mn-ea"/>
                          <a:cs typeface="+mn-cs"/>
                        </a:rPr>
                        <a:t>- Learnt to create hues using water colours.</a:t>
                      </a:r>
                    </a:p>
                    <a:p>
                      <a:endParaRPr lang="en-GB" sz="1000" kern="1200">
                        <a:solidFill>
                          <a:schemeClr val="dk1"/>
                        </a:solidFill>
                        <a:effectLst/>
                        <a:latin typeface="Lexend Deca Light" pitchFamily="2" charset="0"/>
                        <a:ea typeface="+mn-ea"/>
                        <a:cs typeface="+mn-cs"/>
                      </a:endParaRPr>
                    </a:p>
                  </a:txBody>
                  <a:tcPr marL="68580" marR="68580" marT="0" marB="0"/>
                </a:tc>
                <a:tc gridSpan="2">
                  <a:txBody>
                    <a:bodyPr/>
                    <a:lstStyle/>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explore how artists express thoughts and feeling through use of </a:t>
                      </a:r>
                      <a:r>
                        <a:rPr lang="en-US" sz="900" i="0" kern="1200" err="1">
                          <a:solidFill>
                            <a:schemeClr val="dk1"/>
                          </a:solidFill>
                          <a:effectLst/>
                          <a:latin typeface="Lexend Deca Light"/>
                          <a:ea typeface="+mn-ea"/>
                          <a:cs typeface="+mn-cs"/>
                        </a:rPr>
                        <a:t>colour</a:t>
                      </a:r>
                      <a:r>
                        <a:rPr lang="en-US" sz="900" i="0" kern="1200">
                          <a:solidFill>
                            <a:schemeClr val="dk1"/>
                          </a:solidFill>
                          <a:effectLst/>
                          <a:latin typeface="Lexend Deca Light"/>
                          <a:ea typeface="+mn-ea"/>
                          <a:cs typeface="+mn-cs"/>
                        </a:rPr>
                        <a:t> and application.</a:t>
                      </a:r>
                      <a:endParaRPr lang="en-GB" sz="900" i="0" kern="1200">
                        <a:solidFill>
                          <a:schemeClr val="dk1"/>
                        </a:solidFill>
                        <a:effectLst/>
                        <a:latin typeface="Lexend Deca Light"/>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mix </a:t>
                      </a:r>
                      <a:r>
                        <a:rPr lang="en-US" sz="900" i="0" kern="1200" err="1">
                          <a:solidFill>
                            <a:schemeClr val="dk1"/>
                          </a:solidFill>
                          <a:effectLst/>
                          <a:latin typeface="Lexend Deca Light"/>
                          <a:ea typeface="+mn-ea"/>
                          <a:cs typeface="+mn-cs"/>
                        </a:rPr>
                        <a:t>colours</a:t>
                      </a:r>
                      <a:r>
                        <a:rPr lang="en-US" sz="900" i="0" kern="1200">
                          <a:solidFill>
                            <a:schemeClr val="dk1"/>
                          </a:solidFill>
                          <a:effectLst/>
                          <a:latin typeface="Lexend Deca Light"/>
                          <a:ea typeface="+mn-ea"/>
                          <a:cs typeface="+mn-cs"/>
                        </a:rPr>
                        <a:t> accurately and understand the properties of a range of different paint types.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experiment with different </a:t>
                      </a:r>
                      <a:r>
                        <a:rPr lang="en-US" sz="900" i="0" kern="1200" err="1">
                          <a:solidFill>
                            <a:schemeClr val="dk1"/>
                          </a:solidFill>
                          <a:effectLst/>
                          <a:latin typeface="Lexend Deca Light"/>
                          <a:ea typeface="+mn-ea"/>
                          <a:cs typeface="+mn-cs"/>
                        </a:rPr>
                        <a:t>colours</a:t>
                      </a:r>
                      <a:r>
                        <a:rPr lang="en-US" sz="900" i="0" kern="1200">
                          <a:solidFill>
                            <a:schemeClr val="dk1"/>
                          </a:solidFill>
                          <a:effectLst/>
                          <a:latin typeface="Lexend Deca Light"/>
                          <a:ea typeface="+mn-ea"/>
                          <a:cs typeface="+mn-cs"/>
                        </a:rPr>
                        <a:t> that represent moods.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create a mood painting through use of </a:t>
                      </a:r>
                      <a:r>
                        <a:rPr lang="en-US" sz="900" i="0" kern="1200" err="1">
                          <a:solidFill>
                            <a:schemeClr val="dk1"/>
                          </a:solidFill>
                          <a:effectLst/>
                          <a:latin typeface="Lexend Deca Light"/>
                          <a:ea typeface="+mn-ea"/>
                          <a:cs typeface="+mn-cs"/>
                        </a:rPr>
                        <a:t>colour</a:t>
                      </a:r>
                      <a:r>
                        <a:rPr lang="en-US" sz="900" i="0" kern="1200">
                          <a:solidFill>
                            <a:schemeClr val="dk1"/>
                          </a:solidFill>
                          <a:effectLst/>
                          <a:latin typeface="Lexend Deca Light"/>
                          <a:ea typeface="+mn-ea"/>
                          <a:cs typeface="+mn-cs"/>
                        </a:rPr>
                        <a:t> and application.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Develop watercolour techniques.</a:t>
                      </a: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Mark make with paint (dashes, blocks of colour, strokes, points).</a:t>
                      </a: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Develop fine brush strokes.</a:t>
                      </a:r>
                      <a:endParaRPr lang="en-GB" sz="900" b="1" i="0">
                        <a:effectLst/>
                        <a:latin typeface="Lexend Deca Ligh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Mix colour accurately and make decisions about which type of paint is appropriate for each aspect of their art</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Talk about how colour creates different moods and can make appropriate choices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Create different moods in their work according to the colour used</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Uses water colours techniques accurately</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Uses fine brush strokes in own art</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Understands how an artists uses colour to explore feelings.</a:t>
                      </a:r>
                    </a:p>
                    <a:p>
                      <a:pPr marL="171450" lvl="0" indent="-171450">
                        <a:buFont typeface="Arial" panose="020B0604020202020204" pitchFamily="34" charset="0"/>
                        <a:buChar char="•"/>
                      </a:pPr>
                      <a:endParaRPr lang="en-GB" sz="900" kern="1200">
                        <a:solidFill>
                          <a:schemeClr val="dk1"/>
                        </a:solidFill>
                        <a:effectLst/>
                        <a:latin typeface="Lexend Deca Light" pitchFamily="2" charset="0"/>
                        <a:ea typeface="+mn-ea"/>
                        <a:cs typeface="+mn-cs"/>
                      </a:endParaRP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6. . . .</a:t>
                      </a:r>
                    </a:p>
                    <a:p>
                      <a:pPr marL="171450" indent="-171450">
                        <a:buFont typeface="Arial" panose="020B0604020202020204" pitchFamily="34" charset="0"/>
                        <a:buChar char="•"/>
                      </a:pPr>
                      <a:r>
                        <a:rPr lang="en-GB" sz="900" i="1">
                          <a:latin typeface="Lexend Deca Light"/>
                        </a:rPr>
                        <a:t>Know when using a wash (either with water colour or other paint) perspective can be achieved through darkening the paint towards to foreground</a:t>
                      </a:r>
                    </a:p>
                    <a:p>
                      <a:pPr marL="171450" indent="-171450">
                        <a:buFont typeface="Arial" panose="020B0604020202020204" pitchFamily="34" charset="0"/>
                        <a:buChar char="•"/>
                      </a:pPr>
                      <a:r>
                        <a:rPr lang="en-GB" sz="900" i="1">
                          <a:latin typeface="Lexend Deca Light"/>
                        </a:rPr>
                        <a:t>Choose appropriate paint, paper and implements to adapt and extend their work</a:t>
                      </a:r>
                    </a:p>
                    <a:p>
                      <a:pPr marL="171450" indent="-171450">
                        <a:buFont typeface="Arial" panose="020B0604020202020204" pitchFamily="34" charset="0"/>
                        <a:buChar char="•"/>
                      </a:pPr>
                      <a:r>
                        <a:rPr lang="en-GB" sz="900" i="1">
                          <a:latin typeface="Lexend Deca Light"/>
                        </a:rPr>
                        <a:t>Mix and match colours to create atmosphere and light effects</a:t>
                      </a:r>
                    </a:p>
                    <a:p>
                      <a:pPr marL="171450" indent="-171450">
                        <a:buFont typeface="Arial" panose="020B0604020202020204" pitchFamily="34" charset="0"/>
                        <a:buChar char="•"/>
                      </a:pPr>
                      <a:r>
                        <a:rPr lang="en-GB" sz="900" i="1">
                          <a:latin typeface="Lexend Deca Light"/>
                        </a:rPr>
                        <a:t>Be able to identify and work complementary and contrasting colours</a:t>
                      </a:r>
                    </a:p>
                    <a:p>
                      <a:pPr marL="171450" indent="-171450">
                        <a:buFont typeface="Arial" panose="020B0604020202020204" pitchFamily="34" charset="0"/>
                        <a:buChar char="•"/>
                      </a:pPr>
                      <a:r>
                        <a:rPr lang="en-GB" sz="900" i="1">
                          <a:latin typeface="Lexend Deca Light"/>
                        </a:rPr>
                        <a:t>Experiment with the use of paint to create contemporary art ideas</a:t>
                      </a:r>
                    </a:p>
                    <a:p>
                      <a:endParaRPr lang="en-GB" sz="900" b="1"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53661">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610499">
                <a:tc gridSpan="2">
                  <a:txBody>
                    <a:bodyPr/>
                    <a:lstStyle/>
                    <a:p>
                      <a:r>
                        <a:rPr lang="en-GB" sz="1000" b="1" kern="1200">
                          <a:solidFill>
                            <a:schemeClr val="dk1"/>
                          </a:solidFill>
                          <a:effectLst/>
                          <a:latin typeface="Lexend Deca Light"/>
                          <a:ea typeface="+mn-ea"/>
                          <a:cs typeface="+mn-cs"/>
                        </a:rPr>
                        <a:t>Tint- </a:t>
                      </a:r>
                      <a:r>
                        <a:rPr lang="en-GB" sz="1000" kern="1200">
                          <a:solidFill>
                            <a:schemeClr val="dk1"/>
                          </a:solidFill>
                          <a:effectLst/>
                          <a:latin typeface="Lexend Deca Light"/>
                          <a:ea typeface="+mn-ea"/>
                          <a:cs typeface="+mn-cs"/>
                        </a:rPr>
                        <a:t>where an artist adds white to a colour to create a lighter version of the colour.</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Tone</a:t>
                      </a:r>
                      <a:r>
                        <a:rPr lang="en-GB" sz="1000" kern="1200">
                          <a:solidFill>
                            <a:schemeClr val="dk1"/>
                          </a:solidFill>
                          <a:effectLst/>
                          <a:latin typeface="Lexend Deca Light"/>
                          <a:ea typeface="+mn-ea"/>
                          <a:cs typeface="+mn-cs"/>
                        </a:rPr>
                        <a:t>- refers to the relative lightness or darkness of a colour. </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Shade-</a:t>
                      </a:r>
                      <a:r>
                        <a:rPr lang="en-GB" sz="1000" kern="1200">
                          <a:solidFill>
                            <a:schemeClr val="dk1"/>
                          </a:solidFill>
                          <a:effectLst/>
                          <a:latin typeface="Lexend Deca Light"/>
                          <a:ea typeface="+mn-ea"/>
                          <a:cs typeface="+mn-cs"/>
                        </a:rPr>
                        <a:t> where an artist adds black to a colour to darken it down. </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Hue</a:t>
                      </a:r>
                      <a:r>
                        <a:rPr lang="en-GB" sz="1000" kern="1200">
                          <a:solidFill>
                            <a:schemeClr val="dk1"/>
                          </a:solidFill>
                          <a:effectLst/>
                          <a:latin typeface="Lexend Deca Light"/>
                          <a:ea typeface="+mn-ea"/>
                          <a:cs typeface="+mn-cs"/>
                        </a:rPr>
                        <a:t>- the origin of the colours we can see.</a:t>
                      </a:r>
                    </a:p>
                    <a:p>
                      <a:endParaRPr lang="en-GB" sz="1000" kern="1200">
                        <a:solidFill>
                          <a:schemeClr val="dk1"/>
                        </a:solidFill>
                        <a:effectLst/>
                        <a:latin typeface="Lexend Deca Light" pitchFamily="2" charset="0"/>
                        <a:ea typeface="+mn-ea"/>
                        <a:cs typeface="+mn-cs"/>
                      </a:endParaRPr>
                    </a:p>
                    <a:p>
                      <a:endParaRPr lang="en-GB" sz="100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r>
                        <a:rPr lang="en-US" sz="1000" kern="1200">
                          <a:solidFill>
                            <a:schemeClr val="dk1"/>
                          </a:solidFill>
                          <a:effectLst/>
                          <a:latin typeface="Lexend Deca Light"/>
                          <a:ea typeface="+mn-ea"/>
                          <a:cs typeface="+mn-cs"/>
                        </a:rPr>
                        <a:t>Understands how </a:t>
                      </a:r>
                      <a:r>
                        <a:rPr lang="en-GB" sz="1000" kern="1200">
                          <a:solidFill>
                            <a:schemeClr val="dk1"/>
                          </a:solidFill>
                          <a:effectLst/>
                          <a:latin typeface="Lexend Deca Light"/>
                          <a:ea typeface="+mn-ea"/>
                          <a:cs typeface="+mn-cs"/>
                        </a:rPr>
                        <a:t>to colour captures different mood in paintings</a:t>
                      </a:r>
                    </a:p>
                    <a:p>
                      <a:endParaRPr lang="en-US" sz="1000" kern="1200">
                        <a:solidFill>
                          <a:schemeClr val="dk1"/>
                        </a:solidFill>
                        <a:effectLst/>
                        <a:latin typeface="Lexend Deca Light" pitchFamily="2" charset="0"/>
                        <a:ea typeface="+mn-ea"/>
                        <a:cs typeface="+mn-cs"/>
                      </a:endParaRPr>
                    </a:p>
                    <a:p>
                      <a:r>
                        <a:rPr lang="en-US" sz="1000" kern="1200">
                          <a:solidFill>
                            <a:schemeClr val="dk1"/>
                          </a:solidFill>
                          <a:effectLst/>
                          <a:latin typeface="Lexend Deca Light"/>
                          <a:ea typeface="+mn-ea"/>
                          <a:cs typeface="+mn-cs"/>
                        </a:rPr>
                        <a:t>Understands how to use water </a:t>
                      </a:r>
                      <a:r>
                        <a:rPr lang="en-US" sz="1000" kern="1200" err="1">
                          <a:solidFill>
                            <a:schemeClr val="dk1"/>
                          </a:solidFill>
                          <a:effectLst/>
                          <a:latin typeface="Lexend Deca Light"/>
                          <a:ea typeface="+mn-ea"/>
                          <a:cs typeface="+mn-cs"/>
                        </a:rPr>
                        <a:t>colours</a:t>
                      </a:r>
                      <a:r>
                        <a:rPr lang="en-US" sz="1000" kern="1200">
                          <a:solidFill>
                            <a:schemeClr val="dk1"/>
                          </a:solidFill>
                          <a:effectLst/>
                          <a:latin typeface="Lexend Deca Light"/>
                          <a:ea typeface="+mn-ea"/>
                          <a:cs typeface="+mn-cs"/>
                        </a:rPr>
                        <a:t>. </a:t>
                      </a:r>
                      <a:endParaRPr lang="en-GB" sz="1000" kern="1200">
                        <a:solidFill>
                          <a:schemeClr val="dk1"/>
                        </a:solidFill>
                        <a:effectLst/>
                        <a:latin typeface="Lexend Deca Light" pitchFamily="2" charset="0"/>
                        <a:ea typeface="+mn-ea"/>
                        <a:cs typeface="+mn-cs"/>
                      </a:endParaRPr>
                    </a:p>
                    <a:p>
                      <a:endParaRPr lang="en-GB" sz="1000" kern="1200">
                        <a:solidFill>
                          <a:schemeClr val="dk1"/>
                        </a:solidFill>
                        <a:effectLst/>
                        <a:latin typeface="Lexend Deca Light"/>
                        <a:ea typeface="+mn-ea"/>
                        <a:cs typeface="+mn-cs"/>
                      </a:endParaRPr>
                    </a:p>
                    <a:p>
                      <a:r>
                        <a:rPr lang="en-US" sz="1000" kern="1200">
                          <a:solidFill>
                            <a:schemeClr val="dk1"/>
                          </a:solidFill>
                          <a:effectLst/>
                          <a:latin typeface="Lexend Deca Light"/>
                          <a:ea typeface="+mn-ea"/>
                          <a:cs typeface="+mn-cs"/>
                        </a:rPr>
                        <a:t>Can </a:t>
                      </a:r>
                      <a:r>
                        <a:rPr lang="en-GB" sz="1000" kern="1200">
                          <a:solidFill>
                            <a:schemeClr val="dk1"/>
                          </a:solidFill>
                          <a:effectLst/>
                          <a:latin typeface="Lexend Deca Light"/>
                          <a:ea typeface="+mn-ea"/>
                          <a:cs typeface="+mn-cs"/>
                        </a:rPr>
                        <a:t>use colour in own work to create different moods</a:t>
                      </a:r>
                    </a:p>
                    <a:p>
                      <a:endParaRPr lang="en-GB" sz="1000" kern="1200">
                        <a:solidFill>
                          <a:schemeClr val="dk1"/>
                        </a:solidFill>
                        <a:effectLst/>
                        <a:latin typeface="Lexend Deca Light"/>
                        <a:ea typeface="+mn-ea"/>
                        <a:cs typeface="+mn-cs"/>
                      </a:endParaRPr>
                    </a:p>
                    <a:p>
                      <a:r>
                        <a:rPr lang="en-GB" sz="1000" kern="1200">
                          <a:solidFill>
                            <a:schemeClr val="dk1"/>
                          </a:solidFill>
                          <a:effectLst/>
                          <a:latin typeface="Lexend Deca Light"/>
                          <a:ea typeface="+mn-ea"/>
                          <a:cs typeface="+mn-cs"/>
                        </a:rPr>
                        <a:t>Can use fine brush strokes to complement own work</a:t>
                      </a:r>
                      <a:endParaRPr lang="en-GB" sz="1000">
                        <a:solidFill>
                          <a:srgbClr val="000000"/>
                        </a:solidFill>
                        <a:effectLst/>
                        <a:latin typeface="Lexend Deca Light"/>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a:effectLst/>
                          <a:latin typeface="Lexend Deca Light"/>
                          <a:ea typeface="Calibri" panose="020F0502020204030204" pitchFamily="34" charset="0"/>
                          <a:cs typeface="Times New Roman"/>
                        </a:rPr>
                        <a:t>        </a:t>
                      </a:r>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txBody>
                  <a:tcPr marL="68580" marR="68580" marT="0" marB="0"/>
                </a:tc>
                <a:extLst>
                  <a:ext uri="{0D108BD9-81ED-4DB2-BD59-A6C34878D82A}">
                    <a16:rowId xmlns:a16="http://schemas.microsoft.com/office/drawing/2014/main" val="2547213250"/>
                  </a:ext>
                </a:extLst>
              </a:tr>
            </a:tbl>
          </a:graphicData>
        </a:graphic>
      </p:graphicFrame>
      <p:sp>
        <p:nvSpPr>
          <p:cNvPr id="3" name="TextBox 2">
            <a:extLst>
              <a:ext uri="{FF2B5EF4-FFF2-40B4-BE49-F238E27FC236}">
                <a16:creationId xmlns:a16="http://schemas.microsoft.com/office/drawing/2014/main" id="{E07D53DF-F789-40C0-44E0-C60FB2ACC987}"/>
              </a:ext>
            </a:extLst>
          </p:cNvPr>
          <p:cNvSpPr txBox="1"/>
          <p:nvPr/>
        </p:nvSpPr>
        <p:spPr>
          <a:xfrm>
            <a:off x="7274794" y="4483043"/>
            <a:ext cx="1423933" cy="307777"/>
          </a:xfrm>
          <a:prstGeom prst="rect">
            <a:avLst/>
          </a:prstGeom>
          <a:noFill/>
        </p:spPr>
        <p:txBody>
          <a:bodyPr wrap="square" lIns="91440" tIns="45720" rIns="91440" bIns="45720" rtlCol="0" anchor="t">
            <a:spAutoFit/>
          </a:bodyPr>
          <a:lstStyle/>
          <a:p>
            <a:pPr algn="ctr"/>
            <a:r>
              <a:rPr lang="en-GB" sz="1400" b="1">
                <a:latin typeface="Lexend Deca Light"/>
              </a:rPr>
              <a:t>Pablo Picasso</a:t>
            </a:r>
            <a:endParaRPr lang="en-US"/>
          </a:p>
        </p:txBody>
      </p:sp>
      <p:pic>
        <p:nvPicPr>
          <p:cNvPr id="5" name="Picture 4" descr="Picasso, Pablo, 1881–1973 | Art UK">
            <a:extLst>
              <a:ext uri="{FF2B5EF4-FFF2-40B4-BE49-F238E27FC236}">
                <a16:creationId xmlns:a16="http://schemas.microsoft.com/office/drawing/2014/main" id="{193B7E42-F1DE-B31E-25BD-24849A1308E7}"/>
              </a:ext>
            </a:extLst>
          </p:cNvPr>
          <p:cNvPicPr>
            <a:picLocks noChangeAspect="1"/>
          </p:cNvPicPr>
          <p:nvPr/>
        </p:nvPicPr>
        <p:blipFill>
          <a:blip r:embed="rId2"/>
          <a:stretch>
            <a:fillRect/>
          </a:stretch>
        </p:blipFill>
        <p:spPr>
          <a:xfrm>
            <a:off x="7381695" y="4864580"/>
            <a:ext cx="1468648" cy="1787106"/>
          </a:xfrm>
          <a:prstGeom prst="rect">
            <a:avLst/>
          </a:prstGeom>
        </p:spPr>
      </p:pic>
      <p:pic>
        <p:nvPicPr>
          <p:cNvPr id="2" name="Picture 1" descr="Colour and Emotion: Picasso Portraits ~Year 1-2 art lesson – Primary School  Art">
            <a:extLst>
              <a:ext uri="{FF2B5EF4-FFF2-40B4-BE49-F238E27FC236}">
                <a16:creationId xmlns:a16="http://schemas.microsoft.com/office/drawing/2014/main" id="{FD8886FE-32F2-DEBD-796B-4F4E3CB8FDE7}"/>
              </a:ext>
            </a:extLst>
          </p:cNvPr>
          <p:cNvPicPr>
            <a:picLocks noChangeAspect="1"/>
          </p:cNvPicPr>
          <p:nvPr/>
        </p:nvPicPr>
        <p:blipFill>
          <a:blip r:embed="rId3"/>
          <a:stretch>
            <a:fillRect/>
          </a:stretch>
        </p:blipFill>
        <p:spPr>
          <a:xfrm>
            <a:off x="2912853" y="4255574"/>
            <a:ext cx="2239993" cy="2602549"/>
          </a:xfrm>
          <a:prstGeom prst="rect">
            <a:avLst/>
          </a:prstGeom>
        </p:spPr>
      </p:pic>
    </p:spTree>
    <p:extLst>
      <p:ext uri="{BB962C8B-B14F-4D97-AF65-F5344CB8AC3E}">
        <p14:creationId xmlns:p14="http://schemas.microsoft.com/office/powerpoint/2010/main" val="15957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2065505042"/>
              </p:ext>
            </p:extLst>
          </p:nvPr>
        </p:nvGraphicFramePr>
        <p:xfrm>
          <a:off x="0" y="0"/>
          <a:ext cx="9173472" cy="6857999"/>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676984">
                  <a:extLst>
                    <a:ext uri="{9D8B030D-6E8A-4147-A177-3AD203B41FA5}">
                      <a16:colId xmlns:a16="http://schemas.microsoft.com/office/drawing/2014/main" val="1647246506"/>
                    </a:ext>
                  </a:extLst>
                </a:gridCol>
                <a:gridCol w="1919413">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93415">
                <a:tc gridSpan="7">
                  <a:txBody>
                    <a:bodyPr/>
                    <a:lstStyle/>
                    <a:p>
                      <a:pPr algn="ctr"/>
                      <a:r>
                        <a:rPr lang="en-GB">
                          <a:latin typeface="Lexend Deca Light"/>
                        </a:rPr>
                        <a:t>Art and Design: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93415">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Painting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6</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93415">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What do we mean by surreal art?</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32121">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281473">
                <a:tc>
                  <a:txBody>
                    <a:bodyPr/>
                    <a:lstStyle/>
                    <a:p>
                      <a:r>
                        <a:rPr lang="en-GB" sz="1000" b="1" kern="1200">
                          <a:solidFill>
                            <a:schemeClr val="dk1"/>
                          </a:solidFill>
                          <a:effectLst/>
                          <a:latin typeface="Lexend Deca Light"/>
                          <a:ea typeface="+mn-ea"/>
                          <a:cs typeface="+mn-cs"/>
                        </a:rPr>
                        <a:t>Year 1- </a:t>
                      </a:r>
                      <a:r>
                        <a:rPr lang="en-GB" sz="1000" kern="1200">
                          <a:solidFill>
                            <a:schemeClr val="dk1"/>
                          </a:solidFill>
                          <a:effectLst/>
                          <a:latin typeface="Lexend Deca Light"/>
                          <a:ea typeface="+mn-ea"/>
                          <a:cs typeface="+mn-cs"/>
                        </a:rPr>
                        <a:t>Learnt about primary and secondary colours, warm and cool colours. Created a simple colour wheel. </a:t>
                      </a:r>
                      <a:endParaRPr lang="en-GB" sz="1000" kern="1200">
                        <a:solidFill>
                          <a:schemeClr val="dk1"/>
                        </a:solidFill>
                        <a:effectLst/>
                        <a:latin typeface="Lexend Deca Light" pitchFamily="2" charset="0"/>
                        <a:ea typeface="+mn-ea"/>
                        <a:cs typeface="+mn-cs"/>
                      </a:endParaRPr>
                    </a:p>
                    <a:p>
                      <a:r>
                        <a:rPr lang="en-GB" sz="1000" b="1" kern="1200">
                          <a:solidFill>
                            <a:schemeClr val="dk1"/>
                          </a:solidFill>
                          <a:effectLst/>
                          <a:latin typeface="Lexend Deca Light"/>
                          <a:ea typeface="+mn-ea"/>
                          <a:cs typeface="+mn-cs"/>
                        </a:rPr>
                        <a:t>Year 2- </a:t>
                      </a:r>
                      <a:r>
                        <a:rPr lang="en-GB" sz="1000" kern="1200">
                          <a:solidFill>
                            <a:schemeClr val="dk1"/>
                          </a:solidFill>
                          <a:effectLst/>
                          <a:latin typeface="Lexend Deca Light"/>
                          <a:ea typeface="+mn-ea"/>
                          <a:cs typeface="+mn-cs"/>
                        </a:rPr>
                        <a:t>Learnt to create tints and tones. </a:t>
                      </a:r>
                    </a:p>
                    <a:p>
                      <a:r>
                        <a:rPr lang="en-GB" sz="1000" b="1" kern="1200">
                          <a:solidFill>
                            <a:schemeClr val="dk1"/>
                          </a:solidFill>
                          <a:effectLst/>
                          <a:latin typeface="Lexend Deca Light"/>
                          <a:ea typeface="+mn-ea"/>
                          <a:cs typeface="+mn-cs"/>
                        </a:rPr>
                        <a:t>Year 3- </a:t>
                      </a:r>
                      <a:r>
                        <a:rPr lang="en-GB" sz="1000" kern="1200">
                          <a:solidFill>
                            <a:schemeClr val="dk1"/>
                          </a:solidFill>
                          <a:effectLst/>
                          <a:latin typeface="Lexend Deca Light"/>
                          <a:ea typeface="+mn-ea"/>
                          <a:cs typeface="+mn-cs"/>
                        </a:rPr>
                        <a:t>Learnt what primary, secondary and complementary colours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a:solidFill>
                            <a:schemeClr val="dk1"/>
                          </a:solidFill>
                          <a:effectLst/>
                          <a:latin typeface="Lexend Deca Light"/>
                          <a:ea typeface="+mn-ea"/>
                          <a:cs typeface="+mn-cs"/>
                        </a:rPr>
                        <a:t>Year 4 </a:t>
                      </a:r>
                      <a:r>
                        <a:rPr lang="en-GB" sz="1000" kern="1200">
                          <a:solidFill>
                            <a:schemeClr val="dk1"/>
                          </a:solidFill>
                          <a:effectLst/>
                          <a:latin typeface="Lexend Deca Light"/>
                          <a:ea typeface="+mn-ea"/>
                          <a:cs typeface="+mn-cs"/>
                        </a:rPr>
                        <a:t>- Learnt to create hues using water colours.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a:solidFill>
                            <a:schemeClr val="dk1"/>
                          </a:solidFill>
                          <a:effectLst/>
                          <a:latin typeface="Lexend Deca Light"/>
                          <a:ea typeface="+mn-ea"/>
                          <a:cs typeface="+mn-cs"/>
                        </a:rPr>
                        <a:t>Year 5 </a:t>
                      </a:r>
                      <a:r>
                        <a:rPr lang="en-GB" sz="1000" kern="1200">
                          <a:solidFill>
                            <a:schemeClr val="dk1"/>
                          </a:solidFill>
                          <a:effectLst/>
                          <a:latin typeface="Lexend Deca Light"/>
                          <a:ea typeface="+mn-ea"/>
                          <a:cs typeface="+mn-cs"/>
                        </a:rPr>
                        <a:t>– know how to use colour to capture different moods</a:t>
                      </a:r>
                    </a:p>
                  </a:txBody>
                  <a:tcPr marL="68580" marR="68580" marT="0" marB="0"/>
                </a:tc>
                <a:tc gridSpan="2">
                  <a:txBody>
                    <a:bodyPr/>
                    <a:lstStyle/>
                    <a:p>
                      <a:pPr marL="171450" indent="-171450">
                        <a:buFont typeface="Arial" panose="020B0604020202020204" pitchFamily="34" charset="0"/>
                        <a:buChar char="•"/>
                      </a:pPr>
                      <a:r>
                        <a:rPr lang="en-GB" sz="900" i="0">
                          <a:latin typeface="Lexend Deca Light"/>
                        </a:rPr>
                        <a:t>Know when using a wash (either with water colour or other paint) perspective can be achieved through darkening the paint towards to foreground</a:t>
                      </a:r>
                    </a:p>
                    <a:p>
                      <a:pPr marL="171450" indent="-171450">
                        <a:buFont typeface="Arial" panose="020B0604020202020204" pitchFamily="34" charset="0"/>
                        <a:buChar char="•"/>
                      </a:pPr>
                      <a:r>
                        <a:rPr lang="en-GB" sz="900" i="0">
                          <a:latin typeface="Lexend Deca Light"/>
                        </a:rPr>
                        <a:t>Choose appropriate paint, paper and implements to adapt and extend their work</a:t>
                      </a:r>
                    </a:p>
                    <a:p>
                      <a:pPr marL="171450" indent="-171450">
                        <a:buFont typeface="Arial" panose="020B0604020202020204" pitchFamily="34" charset="0"/>
                        <a:buChar char="•"/>
                      </a:pPr>
                      <a:r>
                        <a:rPr lang="en-GB" sz="900" i="0">
                          <a:latin typeface="Lexend Deca Light"/>
                        </a:rPr>
                        <a:t>Mix and match colours to create atmosphere and light effects</a:t>
                      </a:r>
                    </a:p>
                    <a:p>
                      <a:pPr marL="171450" indent="-171450">
                        <a:buFont typeface="Arial" panose="020B0604020202020204" pitchFamily="34" charset="0"/>
                        <a:buChar char="•"/>
                      </a:pPr>
                      <a:r>
                        <a:rPr lang="en-GB" sz="900" i="0">
                          <a:latin typeface="Lexend Deca Light"/>
                        </a:rPr>
                        <a:t>Be able to identify and work complementary and contrasting colours</a:t>
                      </a:r>
                    </a:p>
                    <a:p>
                      <a:pPr marL="171450" indent="-171450">
                        <a:buFont typeface="Arial" panose="020B0604020202020204" pitchFamily="34" charset="0"/>
                        <a:buChar char="•"/>
                      </a:pPr>
                      <a:r>
                        <a:rPr lang="en-GB" sz="900" i="0">
                          <a:latin typeface="Lexend Deca Light"/>
                        </a:rPr>
                        <a:t>Experiment with the use of paint to create surreal art ideas</a:t>
                      </a:r>
                    </a:p>
                    <a:p>
                      <a:pPr marL="0" indent="0">
                        <a:buFont typeface="Arial" panose="020B0604020202020204" pitchFamily="34" charset="0"/>
                        <a:buNone/>
                      </a:pP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Applies wash appropriately and knows how to paint onto a wash background</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Chooses appropriate paper, paint and brushes for a given task..</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Create atmosphere in own work by using appropriate colour and brush strokes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Knows how to make use of contrasting and complementary colours</a:t>
                      </a:r>
                    </a:p>
                    <a:p>
                      <a:pPr marL="171450" lvl="0" indent="-171450">
                        <a:buFont typeface="Arial" panose="020B0604020202020204" pitchFamily="34" charset="0"/>
                        <a:buChar char="•"/>
                      </a:pP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endParaRPr lang="en-GB" sz="900" kern="1200">
                        <a:solidFill>
                          <a:schemeClr val="dk1"/>
                        </a:solidFill>
                        <a:effectLst/>
                        <a:latin typeface="Lexend Deca Light" pitchFamily="2" charset="0"/>
                        <a:ea typeface="+mn-ea"/>
                        <a:cs typeface="+mn-cs"/>
                      </a:endParaRP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7. . . .</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Explore and investigate a range of paints and know the techniques and processes involved with each</a:t>
                      </a: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Colour mixing methods with a range of materials, techniques and processes</a:t>
                      </a: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Colour symbolism and connotations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a:solidFill>
                            <a:schemeClr val="dk1"/>
                          </a:solidFill>
                          <a:effectLst/>
                          <a:latin typeface="Lexend Deca Light"/>
                          <a:ea typeface="+mn-ea"/>
                          <a:cs typeface="+mn-cs"/>
                        </a:rPr>
                        <a:t>Increasing control with painting with adventurous development, using an increasing variety of tools to create specific effects</a:t>
                      </a:r>
                    </a:p>
                    <a:p>
                      <a:pPr marL="171450" indent="-171450">
                        <a:buFont typeface="Arial" panose="020B0604020202020204" pitchFamily="34" charset="0"/>
                        <a:buChar char="•"/>
                      </a:pPr>
                      <a:endParaRPr lang="en-GB" sz="900" kern="1200">
                        <a:solidFill>
                          <a:schemeClr val="dk1"/>
                        </a:solidFill>
                        <a:effectLst/>
                        <a:latin typeface="Lexend Deca Light" pitchFamily="2" charset="0"/>
                        <a:ea typeface="+mn-ea"/>
                        <a:cs typeface="+mn-cs"/>
                      </a:endParaRPr>
                    </a:p>
                    <a:p>
                      <a:endParaRPr lang="en-GB" sz="900" b="1"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53661">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References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610499">
                <a:tc gridSpan="2">
                  <a:txBody>
                    <a:bodyPr/>
                    <a:lstStyle/>
                    <a:p>
                      <a:r>
                        <a:rPr lang="en-GB" sz="1000" b="1" kern="1200">
                          <a:solidFill>
                            <a:schemeClr val="dk1"/>
                          </a:solidFill>
                          <a:effectLst/>
                          <a:latin typeface="Lexend Deca Light"/>
                          <a:ea typeface="+mn-ea"/>
                          <a:cs typeface="+mn-cs"/>
                        </a:rPr>
                        <a:t>Tint- </a:t>
                      </a:r>
                      <a:r>
                        <a:rPr lang="en-GB" sz="1000" kern="1200">
                          <a:solidFill>
                            <a:schemeClr val="dk1"/>
                          </a:solidFill>
                          <a:effectLst/>
                          <a:latin typeface="Lexend Deca Light"/>
                          <a:ea typeface="+mn-ea"/>
                          <a:cs typeface="+mn-cs"/>
                        </a:rPr>
                        <a:t>where an artist adds white to a colour to create a lighter version of the colour.</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Tone</a:t>
                      </a:r>
                      <a:r>
                        <a:rPr lang="en-GB" sz="1000" kern="1200">
                          <a:solidFill>
                            <a:schemeClr val="dk1"/>
                          </a:solidFill>
                          <a:effectLst/>
                          <a:latin typeface="Lexend Deca Light"/>
                          <a:ea typeface="+mn-ea"/>
                          <a:cs typeface="+mn-cs"/>
                        </a:rPr>
                        <a:t>- refers to the relative lightness or darkness of a colour. </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Shade-</a:t>
                      </a:r>
                      <a:r>
                        <a:rPr lang="en-GB" sz="1000" kern="1200">
                          <a:solidFill>
                            <a:schemeClr val="dk1"/>
                          </a:solidFill>
                          <a:effectLst/>
                          <a:latin typeface="Lexend Deca Light"/>
                          <a:ea typeface="+mn-ea"/>
                          <a:cs typeface="+mn-cs"/>
                        </a:rPr>
                        <a:t> where an artist adds black to a colour to darken it down. </a:t>
                      </a:r>
                    </a:p>
                    <a:p>
                      <a:endParaRPr lang="en-GB" sz="1000" kern="1200">
                        <a:solidFill>
                          <a:schemeClr val="dk1"/>
                        </a:solidFill>
                        <a:effectLst/>
                        <a:latin typeface="Lexend Deca Light"/>
                        <a:ea typeface="+mn-ea"/>
                        <a:cs typeface="+mn-cs"/>
                      </a:endParaRPr>
                    </a:p>
                    <a:p>
                      <a:r>
                        <a:rPr lang="en-GB" sz="1000" b="1" kern="1200">
                          <a:solidFill>
                            <a:schemeClr val="dk1"/>
                          </a:solidFill>
                          <a:effectLst/>
                          <a:latin typeface="Lexend Deca Light"/>
                          <a:ea typeface="+mn-ea"/>
                          <a:cs typeface="+mn-cs"/>
                        </a:rPr>
                        <a:t>Hue</a:t>
                      </a:r>
                      <a:r>
                        <a:rPr lang="en-GB" sz="1000" kern="1200">
                          <a:solidFill>
                            <a:schemeClr val="dk1"/>
                          </a:solidFill>
                          <a:effectLst/>
                          <a:latin typeface="Lexend Deca Light"/>
                          <a:ea typeface="+mn-ea"/>
                          <a:cs typeface="+mn-cs"/>
                        </a:rPr>
                        <a:t>- the origin of the colours we can see.</a:t>
                      </a:r>
                    </a:p>
                    <a:p>
                      <a:endParaRPr lang="en-GB" sz="1000" kern="1200">
                        <a:solidFill>
                          <a:schemeClr val="dk1"/>
                        </a:solidFill>
                        <a:effectLst/>
                        <a:latin typeface="Lexend Deca Light" pitchFamily="2" charset="0"/>
                        <a:ea typeface="+mn-ea"/>
                        <a:cs typeface="+mn-cs"/>
                      </a:endParaRPr>
                    </a:p>
                    <a:p>
                      <a:endParaRPr lang="en-GB" sz="100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r>
                        <a:rPr lang="en-US" sz="1000" kern="1200">
                          <a:solidFill>
                            <a:schemeClr val="dk1"/>
                          </a:solidFill>
                          <a:effectLst/>
                          <a:latin typeface="Lexend Deca Light"/>
                          <a:ea typeface="+mn-ea"/>
                          <a:cs typeface="+mn-cs"/>
                        </a:rPr>
                        <a:t>Understands how </a:t>
                      </a:r>
                      <a:r>
                        <a:rPr lang="en-GB" sz="1000" kern="1200">
                          <a:solidFill>
                            <a:schemeClr val="dk1"/>
                          </a:solidFill>
                          <a:effectLst/>
                          <a:latin typeface="Lexend Deca Light"/>
                          <a:ea typeface="+mn-ea"/>
                          <a:cs typeface="+mn-cs"/>
                        </a:rPr>
                        <a:t>to colour captures different mood in paintings</a:t>
                      </a:r>
                    </a:p>
                    <a:p>
                      <a:endParaRPr lang="en-US" sz="1000" kern="1200">
                        <a:solidFill>
                          <a:schemeClr val="dk1"/>
                        </a:solidFill>
                        <a:effectLst/>
                        <a:latin typeface="Lexend Deca Light" pitchFamily="2" charset="0"/>
                        <a:ea typeface="+mn-ea"/>
                        <a:cs typeface="+mn-cs"/>
                      </a:endParaRPr>
                    </a:p>
                    <a:p>
                      <a:r>
                        <a:rPr lang="en-US" sz="1000" kern="1200">
                          <a:solidFill>
                            <a:schemeClr val="dk1"/>
                          </a:solidFill>
                          <a:effectLst/>
                          <a:latin typeface="Lexend Deca Light"/>
                          <a:ea typeface="+mn-ea"/>
                          <a:cs typeface="+mn-cs"/>
                        </a:rPr>
                        <a:t>Understands how to use water </a:t>
                      </a:r>
                      <a:r>
                        <a:rPr lang="en-US" sz="1000" kern="1200" err="1">
                          <a:solidFill>
                            <a:schemeClr val="dk1"/>
                          </a:solidFill>
                          <a:effectLst/>
                          <a:latin typeface="Lexend Deca Light"/>
                          <a:ea typeface="+mn-ea"/>
                          <a:cs typeface="+mn-cs"/>
                        </a:rPr>
                        <a:t>colours</a:t>
                      </a:r>
                      <a:r>
                        <a:rPr lang="en-US" sz="1000" kern="1200">
                          <a:solidFill>
                            <a:schemeClr val="dk1"/>
                          </a:solidFill>
                          <a:effectLst/>
                          <a:latin typeface="Lexend Deca Light"/>
                          <a:ea typeface="+mn-ea"/>
                          <a:cs typeface="+mn-cs"/>
                        </a:rPr>
                        <a:t>. </a:t>
                      </a:r>
                      <a:endParaRPr lang="en-GB" sz="1000" kern="1200">
                        <a:solidFill>
                          <a:schemeClr val="dk1"/>
                        </a:solidFill>
                        <a:effectLst/>
                        <a:latin typeface="Lexend Deca Light" pitchFamily="2" charset="0"/>
                        <a:ea typeface="+mn-ea"/>
                        <a:cs typeface="+mn-cs"/>
                      </a:endParaRPr>
                    </a:p>
                    <a:p>
                      <a:endParaRPr lang="en-GB" sz="1000" kern="1200">
                        <a:solidFill>
                          <a:schemeClr val="dk1"/>
                        </a:solidFill>
                        <a:effectLst/>
                        <a:latin typeface="Lexend Deca Light"/>
                        <a:ea typeface="+mn-ea"/>
                        <a:cs typeface="+mn-cs"/>
                      </a:endParaRPr>
                    </a:p>
                    <a:p>
                      <a:r>
                        <a:rPr lang="en-US" sz="1000" kern="1200">
                          <a:solidFill>
                            <a:schemeClr val="dk1"/>
                          </a:solidFill>
                          <a:effectLst/>
                          <a:latin typeface="Lexend Deca Light"/>
                          <a:ea typeface="+mn-ea"/>
                          <a:cs typeface="+mn-cs"/>
                        </a:rPr>
                        <a:t>Can </a:t>
                      </a:r>
                      <a:r>
                        <a:rPr lang="en-GB" sz="1000" kern="1200">
                          <a:solidFill>
                            <a:schemeClr val="dk1"/>
                          </a:solidFill>
                          <a:effectLst/>
                          <a:latin typeface="Lexend Deca Light"/>
                          <a:ea typeface="+mn-ea"/>
                          <a:cs typeface="+mn-cs"/>
                        </a:rPr>
                        <a:t>use colour in own work to create different moods</a:t>
                      </a:r>
                    </a:p>
                    <a:p>
                      <a:endParaRPr lang="en-GB" sz="1000" kern="1200">
                        <a:solidFill>
                          <a:schemeClr val="dk1"/>
                        </a:solidFill>
                        <a:effectLst/>
                        <a:latin typeface="Lexend Deca Light"/>
                        <a:ea typeface="+mn-ea"/>
                        <a:cs typeface="+mn-cs"/>
                      </a:endParaRPr>
                    </a:p>
                    <a:p>
                      <a:r>
                        <a:rPr lang="en-GB" sz="1000" kern="1200">
                          <a:solidFill>
                            <a:schemeClr val="dk1"/>
                          </a:solidFill>
                          <a:effectLst/>
                          <a:latin typeface="Lexend Deca Light"/>
                          <a:ea typeface="+mn-ea"/>
                          <a:cs typeface="+mn-cs"/>
                        </a:rPr>
                        <a:t>Can use fine brush strokes to complement own work</a:t>
                      </a:r>
                      <a:endParaRPr lang="en-GB" sz="1000">
                        <a:solidFill>
                          <a:srgbClr val="000000"/>
                        </a:solidFill>
                        <a:effectLst/>
                        <a:latin typeface="Lexend Deca Light"/>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a:effectLst/>
                          <a:latin typeface="Lexend Deca Light"/>
                          <a:ea typeface="Calibri" panose="020F0502020204030204" pitchFamily="34" charset="0"/>
                          <a:cs typeface="Times New Roman"/>
                        </a:rPr>
                        <a:t>        </a:t>
                      </a:r>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txBody>
                  <a:tcPr marL="68580" marR="68580" marT="0" marB="0"/>
                </a:tc>
                <a:extLst>
                  <a:ext uri="{0D108BD9-81ED-4DB2-BD59-A6C34878D82A}">
                    <a16:rowId xmlns:a16="http://schemas.microsoft.com/office/drawing/2014/main" val="2547213250"/>
                  </a:ext>
                </a:extLst>
              </a:tr>
            </a:tbl>
          </a:graphicData>
        </a:graphic>
      </p:graphicFrame>
      <p:sp>
        <p:nvSpPr>
          <p:cNvPr id="4" name="TextBox 3">
            <a:extLst>
              <a:ext uri="{FF2B5EF4-FFF2-40B4-BE49-F238E27FC236}">
                <a16:creationId xmlns:a16="http://schemas.microsoft.com/office/drawing/2014/main" id="{70C5E270-092C-6E88-8BA3-3BF70593CFD4}"/>
              </a:ext>
            </a:extLst>
          </p:cNvPr>
          <p:cNvSpPr txBox="1"/>
          <p:nvPr/>
        </p:nvSpPr>
        <p:spPr>
          <a:xfrm>
            <a:off x="7300724" y="4422247"/>
            <a:ext cx="1304014" cy="307777"/>
          </a:xfrm>
          <a:prstGeom prst="rect">
            <a:avLst/>
          </a:prstGeom>
          <a:noFill/>
        </p:spPr>
        <p:txBody>
          <a:bodyPr wrap="square" lIns="91440" tIns="45720" rIns="91440" bIns="45720" rtlCol="0" anchor="t">
            <a:spAutoFit/>
          </a:bodyPr>
          <a:lstStyle/>
          <a:p>
            <a:r>
              <a:rPr lang="en-GB" sz="1400">
                <a:latin typeface="Lexend Deca Light"/>
              </a:rPr>
              <a:t>Salvador Dali</a:t>
            </a:r>
            <a:endParaRPr lang="en-GB" sz="1400">
              <a:latin typeface="Lexend Deca Light" pitchFamily="2" charset="0"/>
            </a:endParaRPr>
          </a:p>
        </p:txBody>
      </p:sp>
      <p:pic>
        <p:nvPicPr>
          <p:cNvPr id="2" name="Picture 1" descr="Easy How to Draw an Eye Tutorial Video and Eye Coloring Page">
            <a:extLst>
              <a:ext uri="{FF2B5EF4-FFF2-40B4-BE49-F238E27FC236}">
                <a16:creationId xmlns:a16="http://schemas.microsoft.com/office/drawing/2014/main" id="{E207C454-1110-6590-C7B9-2C5D2FA68FFF}"/>
              </a:ext>
            </a:extLst>
          </p:cNvPr>
          <p:cNvPicPr>
            <a:picLocks noChangeAspect="1"/>
          </p:cNvPicPr>
          <p:nvPr/>
        </p:nvPicPr>
        <p:blipFill>
          <a:blip r:embed="rId2"/>
          <a:stretch>
            <a:fillRect/>
          </a:stretch>
        </p:blipFill>
        <p:spPr>
          <a:xfrm>
            <a:off x="2715972" y="4570292"/>
            <a:ext cx="2619375" cy="1743075"/>
          </a:xfrm>
          <a:prstGeom prst="rect">
            <a:avLst/>
          </a:prstGeom>
        </p:spPr>
      </p:pic>
      <p:pic>
        <p:nvPicPr>
          <p:cNvPr id="7" name="Picture 6" descr="The Persistence of Memory and Salvador Dalí's Contribution to Surrealism">
            <a:extLst>
              <a:ext uri="{FF2B5EF4-FFF2-40B4-BE49-F238E27FC236}">
                <a16:creationId xmlns:a16="http://schemas.microsoft.com/office/drawing/2014/main" id="{706EAA10-DDCB-65BF-B4DC-1020AB75BF0C}"/>
              </a:ext>
            </a:extLst>
          </p:cNvPr>
          <p:cNvPicPr>
            <a:picLocks noChangeAspect="1"/>
          </p:cNvPicPr>
          <p:nvPr/>
        </p:nvPicPr>
        <p:blipFill>
          <a:blip r:embed="rId3"/>
          <a:stretch>
            <a:fillRect/>
          </a:stretch>
        </p:blipFill>
        <p:spPr>
          <a:xfrm>
            <a:off x="7239539" y="4724041"/>
            <a:ext cx="1911111" cy="1449957"/>
          </a:xfrm>
          <a:prstGeom prst="rect">
            <a:avLst/>
          </a:prstGeom>
        </p:spPr>
      </p:pic>
    </p:spTree>
    <p:extLst>
      <p:ext uri="{BB962C8B-B14F-4D97-AF65-F5344CB8AC3E}">
        <p14:creationId xmlns:p14="http://schemas.microsoft.com/office/powerpoint/2010/main" val="117686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3D3F22-4566-6444-4C5F-C3271469E9F3}"/>
              </a:ext>
            </a:extLst>
          </p:cNvPr>
          <p:cNvSpPr/>
          <p:nvPr/>
        </p:nvSpPr>
        <p:spPr>
          <a:xfrm>
            <a:off x="4750184" y="2099651"/>
            <a:ext cx="4001197" cy="300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defTabSz="914400">
              <a:lnSpc>
                <a:spcPct val="90000"/>
              </a:lnSpc>
              <a:spcBef>
                <a:spcPct val="0"/>
              </a:spcBef>
              <a:spcAft>
                <a:spcPts val="600"/>
              </a:spcAft>
            </a:pPr>
            <a:r>
              <a:rPr lang="en-US" sz="3300" b="1">
                <a:solidFill>
                  <a:schemeClr val="bg1"/>
                </a:solidFill>
                <a:latin typeface="Lexend Deca Light" pitchFamily="2" charset="0"/>
                <a:ea typeface="+mj-ea"/>
                <a:cs typeface="+mj-cs"/>
              </a:rPr>
              <a:t>Progression Mapping</a:t>
            </a:r>
          </a:p>
          <a:p>
            <a:pPr algn="ctr" defTabSz="914400">
              <a:lnSpc>
                <a:spcPct val="90000"/>
              </a:lnSpc>
              <a:spcBef>
                <a:spcPct val="0"/>
              </a:spcBef>
              <a:spcAft>
                <a:spcPts val="600"/>
              </a:spcAft>
            </a:pPr>
            <a:endParaRPr lang="en-US" b="1">
              <a:solidFill>
                <a:schemeClr val="bg1"/>
              </a:solidFill>
              <a:latin typeface="Lexend Deca Light" pitchFamily="2" charset="0"/>
              <a:ea typeface="+mj-ea"/>
              <a:cs typeface="+mj-cs"/>
            </a:endParaRPr>
          </a:p>
          <a:p>
            <a:pPr algn="ctr" defTabSz="914400">
              <a:lnSpc>
                <a:spcPct val="90000"/>
              </a:lnSpc>
              <a:spcBef>
                <a:spcPct val="0"/>
              </a:spcBef>
              <a:spcAft>
                <a:spcPts val="600"/>
              </a:spcAft>
            </a:pPr>
            <a:endParaRPr lang="en-US" sz="3300" b="1">
              <a:solidFill>
                <a:schemeClr val="bg1"/>
              </a:solidFill>
              <a:latin typeface="Lexend Deca Light" pitchFamily="2" charset="0"/>
              <a:ea typeface="+mj-ea"/>
              <a:cs typeface="+mj-cs"/>
            </a:endParaRPr>
          </a:p>
        </p:txBody>
      </p:sp>
      <p:pic>
        <p:nvPicPr>
          <p:cNvPr id="1026" name="Picture 2" descr="Pin on AAC Basics">
            <a:extLst>
              <a:ext uri="{FF2B5EF4-FFF2-40B4-BE49-F238E27FC236}">
                <a16:creationId xmlns:a16="http://schemas.microsoft.com/office/drawing/2014/main" id="{61688BA1-3130-435B-A7D4-183CA4D04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5" y="1435618"/>
            <a:ext cx="3776998" cy="351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6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67E8763-F95F-81D4-25C0-F3CED0463608}"/>
              </a:ext>
            </a:extLst>
          </p:cNvPr>
          <p:cNvGraphicFramePr>
            <a:graphicFrameLocks noGrp="1"/>
          </p:cNvGraphicFramePr>
          <p:nvPr>
            <p:ph idx="1"/>
            <p:extLst>
              <p:ext uri="{D42A27DB-BD31-4B8C-83A1-F6EECF244321}">
                <p14:modId xmlns:p14="http://schemas.microsoft.com/office/powerpoint/2010/main" val="2013829767"/>
              </p:ext>
            </p:extLst>
          </p:nvPr>
        </p:nvGraphicFramePr>
        <p:xfrm>
          <a:off x="0" y="-147320"/>
          <a:ext cx="9144000" cy="700901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524546225"/>
                    </a:ext>
                  </a:extLst>
                </a:gridCol>
                <a:gridCol w="2286000">
                  <a:extLst>
                    <a:ext uri="{9D8B030D-6E8A-4147-A177-3AD203B41FA5}">
                      <a16:colId xmlns:a16="http://schemas.microsoft.com/office/drawing/2014/main" val="899181069"/>
                    </a:ext>
                  </a:extLst>
                </a:gridCol>
                <a:gridCol w="2286000">
                  <a:extLst>
                    <a:ext uri="{9D8B030D-6E8A-4147-A177-3AD203B41FA5}">
                      <a16:colId xmlns:a16="http://schemas.microsoft.com/office/drawing/2014/main" val="3784773073"/>
                    </a:ext>
                  </a:extLst>
                </a:gridCol>
                <a:gridCol w="2286000">
                  <a:extLst>
                    <a:ext uri="{9D8B030D-6E8A-4147-A177-3AD203B41FA5}">
                      <a16:colId xmlns:a16="http://schemas.microsoft.com/office/drawing/2014/main" val="3709309711"/>
                    </a:ext>
                  </a:extLst>
                </a:gridCol>
              </a:tblGrid>
              <a:tr h="465298">
                <a:tc gridSpan="4">
                  <a:txBody>
                    <a:bodyPr/>
                    <a:lstStyle/>
                    <a:p>
                      <a:pPr algn="ctr"/>
                      <a:r>
                        <a:rPr lang="en-GB" sz="2400">
                          <a:latin typeface="Lexend Deca Light" pitchFamily="2" charset="0"/>
                        </a:rPr>
                        <a:t>Progression Map for Painting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42312533"/>
                  </a:ext>
                </a:extLst>
              </a:tr>
              <a:tr h="377408">
                <a:tc>
                  <a:txBody>
                    <a:bodyPr/>
                    <a:lstStyle/>
                    <a:p>
                      <a:pPr algn="ctr"/>
                      <a:r>
                        <a:rPr lang="en-GB" b="1">
                          <a:latin typeface="Lexend Deca Light" pitchFamily="2" charset="0"/>
                        </a:rPr>
                        <a:t>Nursery</a:t>
                      </a:r>
                    </a:p>
                  </a:txBody>
                  <a:tcPr/>
                </a:tc>
                <a:tc>
                  <a:txBody>
                    <a:bodyPr/>
                    <a:lstStyle/>
                    <a:p>
                      <a:pPr algn="ctr"/>
                      <a:r>
                        <a:rPr lang="en-GB" b="1">
                          <a:latin typeface="Lexend Deca Light" pitchFamily="2" charset="0"/>
                        </a:rPr>
                        <a:t>Reception</a:t>
                      </a:r>
                    </a:p>
                  </a:txBody>
                  <a:tcPr/>
                </a:tc>
                <a:tc>
                  <a:txBody>
                    <a:bodyPr/>
                    <a:lstStyle/>
                    <a:p>
                      <a:pPr algn="ctr"/>
                      <a:r>
                        <a:rPr lang="en-GB" b="1">
                          <a:latin typeface="Lexend Deca Light" pitchFamily="2" charset="0"/>
                        </a:rPr>
                        <a:t>Year 1</a:t>
                      </a:r>
                    </a:p>
                  </a:txBody>
                  <a:tcPr/>
                </a:tc>
                <a:tc>
                  <a:txBody>
                    <a:bodyPr/>
                    <a:lstStyle/>
                    <a:p>
                      <a:pPr algn="ctr"/>
                      <a:r>
                        <a:rPr lang="en-GB" b="1">
                          <a:latin typeface="Lexend Deca Light" pitchFamily="2" charset="0"/>
                        </a:rPr>
                        <a:t>Year 2</a:t>
                      </a:r>
                    </a:p>
                  </a:txBody>
                  <a:tcPr/>
                </a:tc>
                <a:extLst>
                  <a:ext uri="{0D108BD9-81ED-4DB2-BD59-A6C34878D82A}">
                    <a16:rowId xmlns:a16="http://schemas.microsoft.com/office/drawing/2014/main" val="794819872"/>
                  </a:ext>
                </a:extLst>
              </a:tr>
              <a:tr h="2954263">
                <a:tc>
                  <a:txBody>
                    <a:bodyPr/>
                    <a:lstStyle/>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experiment with a range of painting tools such as thick and thin paintbrushes, spatulas, combs, toothbrushes.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explore and experiment with making marks using all paint tools above.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explore colour mixing using poster paint.</a:t>
                      </a:r>
                    </a:p>
                    <a:p>
                      <a:pPr algn="ctr"/>
                      <a:endParaRPr lang="en-GB" sz="1000">
                        <a:latin typeface="Lexend Deca Light" pitchFamily="2" charset="0"/>
                      </a:endParaRPr>
                    </a:p>
                  </a:txBody>
                  <a:tcPr/>
                </a:tc>
                <a:tc>
                  <a:txBody>
                    <a:bodyPr/>
                    <a:lstStyle/>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experiment with a range of painting tools such as thick or thin paintbrushes, fingers, spatulas, combs, toothbrushes etc.</a:t>
                      </a:r>
                    </a:p>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name a range of different colours.</a:t>
                      </a:r>
                    </a:p>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mix paint to match colours they see. </a:t>
                      </a:r>
                    </a:p>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explore and refine colour mixing using poster paint. </a:t>
                      </a:r>
                    </a:p>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combine paint and collage.</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offer viewpoints of paintings.</a:t>
                      </a:r>
                      <a:endParaRPr lang="en-GB" sz="100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lvl="0" indent="-171450" algn="l">
                        <a:buFont typeface="Arial" panose="020B0604020202020204" pitchFamily="34" charset="0"/>
                        <a:buChar char="•"/>
                      </a:pPr>
                      <a:r>
                        <a:rPr lang="en-US" sz="1000">
                          <a:solidFill>
                            <a:srgbClr val="000000"/>
                          </a:solidFill>
                          <a:effectLst/>
                          <a:latin typeface="Lexend Deca Light" pitchFamily="2" charset="0"/>
                          <a:ea typeface="Calibri" panose="020F0502020204030204" pitchFamily="34" charset="0"/>
                          <a:cs typeface="Comic Sans MS" panose="030F0702030302020204" pitchFamily="66" charset="0"/>
                        </a:rPr>
                        <a:t>To explore primary and secondary colours. </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171450" lvl="0" indent="-171450" algn="l">
                        <a:buFont typeface="Arial" panose="020B0604020202020204" pitchFamily="34" charset="0"/>
                        <a:buChar char="•"/>
                      </a:pPr>
                      <a:r>
                        <a:rPr lang="en-US" sz="1000">
                          <a:solidFill>
                            <a:srgbClr val="000000"/>
                          </a:solidFill>
                          <a:effectLst/>
                          <a:latin typeface="Lexend Deca Light" pitchFamily="2" charset="0"/>
                          <a:ea typeface="Calibri" panose="020F0502020204030204" pitchFamily="34" charset="0"/>
                          <a:cs typeface="Comic Sans MS" panose="030F0702030302020204" pitchFamily="66" charset="0"/>
                        </a:rPr>
                        <a:t>To represent primary and secondary colours on a colour wheel. </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171450" lvl="0" indent="-171450" algn="l">
                        <a:buFont typeface="Arial" panose="020B0604020202020204" pitchFamily="34" charset="0"/>
                        <a:buChar char="•"/>
                      </a:pPr>
                      <a:r>
                        <a:rPr lang="en-US" sz="1000">
                          <a:solidFill>
                            <a:srgbClr val="000000"/>
                          </a:solidFill>
                          <a:effectLst/>
                          <a:latin typeface="Lexend Deca Light" pitchFamily="2" charset="0"/>
                          <a:ea typeface="Calibri" panose="020F0502020204030204" pitchFamily="34" charset="0"/>
                          <a:cs typeface="Comic Sans MS" panose="030F0702030302020204" pitchFamily="66" charset="0"/>
                        </a:rPr>
                        <a:t>To identify and experiment with warm and cool colours. </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171450" lvl="0" indent="-171450" algn="l">
                        <a:buFont typeface="Arial" panose="020B0604020202020204" pitchFamily="34" charset="0"/>
                        <a:buChar char="•"/>
                      </a:pPr>
                      <a:r>
                        <a:rPr lang="en-US" sz="1000">
                          <a:solidFill>
                            <a:srgbClr val="000000"/>
                          </a:solidFill>
                          <a:effectLst/>
                          <a:latin typeface="Lexend Deca Light" pitchFamily="2" charset="0"/>
                          <a:ea typeface="Calibri" panose="020F0502020204030204" pitchFamily="34" charset="0"/>
                          <a:cs typeface="Comic Sans MS" panose="030F0702030302020204" pitchFamily="66" charset="0"/>
                        </a:rPr>
                        <a:t>To paint from observation. </a:t>
                      </a:r>
                    </a:p>
                    <a:p>
                      <a:pPr marL="171450" lvl="0" indent="-171450" algn="l">
                        <a:buFont typeface="Arial" panose="020B0604020202020204" pitchFamily="34" charset="0"/>
                        <a:buChar char="•"/>
                      </a:pPr>
                      <a:r>
                        <a:rPr lang="en-US" sz="1000">
                          <a:solidFill>
                            <a:srgbClr val="000000"/>
                          </a:solidFill>
                          <a:effectLst/>
                          <a:latin typeface="Lexend Deca Light" pitchFamily="2" charset="0"/>
                        </a:rPr>
                        <a:t>To explore primary and secondary colours. </a:t>
                      </a:r>
                      <a:endParaRPr lang="en-GB" sz="1000">
                        <a:solidFill>
                          <a:srgbClr val="000000"/>
                        </a:solidFill>
                        <a:effectLst/>
                        <a:latin typeface="Lexend Deca Light" pitchFamily="2" charset="0"/>
                      </a:endParaRPr>
                    </a:p>
                    <a:p>
                      <a:pPr marL="171450" lvl="0" indent="-171450" algn="l">
                        <a:buFont typeface="Arial" panose="020B0604020202020204" pitchFamily="34" charset="0"/>
                        <a:buChar char="•"/>
                      </a:pPr>
                      <a:r>
                        <a:rPr lang="en-US" sz="1000">
                          <a:solidFill>
                            <a:srgbClr val="000000"/>
                          </a:solidFill>
                          <a:effectLst/>
                          <a:latin typeface="Lexend Deca Light" pitchFamily="2" charset="0"/>
                        </a:rPr>
                        <a:t>To represent primary and secondary colours on a colour wheel. </a:t>
                      </a:r>
                      <a:endParaRPr lang="en-GB" sz="1000">
                        <a:solidFill>
                          <a:srgbClr val="000000"/>
                        </a:solidFill>
                        <a:effectLst/>
                        <a:latin typeface="Lexend Deca Light" pitchFamily="2" charset="0"/>
                      </a:endParaRPr>
                    </a:p>
                    <a:p>
                      <a:pPr marL="171450" lvl="0" indent="-171450" algn="l">
                        <a:buFont typeface="Arial" panose="020B0604020202020204" pitchFamily="34" charset="0"/>
                        <a:buChar char="•"/>
                      </a:pPr>
                      <a:r>
                        <a:rPr lang="en-US" sz="1000">
                          <a:solidFill>
                            <a:srgbClr val="000000"/>
                          </a:solidFill>
                          <a:effectLst/>
                          <a:latin typeface="Lexend Deca Light" pitchFamily="2" charset="0"/>
                        </a:rPr>
                        <a:t>To identify and experiment with warm and cool colours. </a:t>
                      </a:r>
                      <a:endParaRPr lang="en-GB" sz="1000">
                        <a:solidFill>
                          <a:srgbClr val="000000"/>
                        </a:solidFill>
                        <a:effectLst/>
                        <a:latin typeface="Lexend Deca Light" pitchFamily="2" charset="0"/>
                      </a:endParaRPr>
                    </a:p>
                    <a:p>
                      <a:pPr marL="171450" lvl="0" indent="-171450" algn="l">
                        <a:buFont typeface="Arial" panose="020B0604020202020204" pitchFamily="34" charset="0"/>
                        <a:buChar char="•"/>
                      </a:pPr>
                      <a:r>
                        <a:rPr lang="en-US" sz="1000">
                          <a:solidFill>
                            <a:srgbClr val="000000"/>
                          </a:solidFill>
                          <a:effectLst/>
                          <a:latin typeface="Lexend Deca Light" pitchFamily="2" charset="0"/>
                        </a:rPr>
                        <a:t>To paint from observation. </a:t>
                      </a:r>
                      <a:endParaRPr lang="en-GB" sz="1000">
                        <a:solidFill>
                          <a:srgbClr val="000000"/>
                        </a:solidFill>
                        <a:effectLst/>
                        <a:latin typeface="Lexend Deca Light" pitchFamily="2" charset="0"/>
                      </a:endParaRPr>
                    </a:p>
                  </a:txBody>
                  <a:tcPr/>
                </a:tc>
                <a:tc>
                  <a:txBody>
                    <a:bodyPr/>
                    <a:lstStyle/>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explore creating tints and shades in a variety of different colours.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experiment with different painting effects such as washes, blocking and thickened paint.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explore paint effects and techniques used by famous artists. (Claude Monet and Paul Klee)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explore texture in an artwork using techniques such as layering, differing brush strokes or varying equipment such as a sponge or spatula, pointillism.</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create a final piece that applies two different painting effects.</a:t>
                      </a:r>
                      <a:endParaRPr lang="en-GB" sz="1000">
                        <a:effectLst/>
                        <a:latin typeface="Lexend Deca Light"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77483566"/>
                  </a:ext>
                </a:extLst>
              </a:tr>
              <a:tr h="377408">
                <a:tc>
                  <a:txBody>
                    <a:bodyPr/>
                    <a:lstStyle/>
                    <a:p>
                      <a:pPr algn="ctr"/>
                      <a:r>
                        <a:rPr lang="en-GB" b="1">
                          <a:latin typeface="Lexend Deca Light" pitchFamily="2" charset="0"/>
                        </a:rPr>
                        <a:t>Year 3</a:t>
                      </a:r>
                    </a:p>
                  </a:txBody>
                  <a:tcPr/>
                </a:tc>
                <a:tc>
                  <a:txBody>
                    <a:bodyPr/>
                    <a:lstStyle/>
                    <a:p>
                      <a:pPr algn="ctr"/>
                      <a:r>
                        <a:rPr lang="en-GB" b="1">
                          <a:latin typeface="Lexend Deca Light" pitchFamily="2" charset="0"/>
                        </a:rPr>
                        <a:t>Year 4</a:t>
                      </a:r>
                    </a:p>
                  </a:txBody>
                  <a:tcPr/>
                </a:tc>
                <a:tc>
                  <a:txBody>
                    <a:bodyPr/>
                    <a:lstStyle/>
                    <a:p>
                      <a:pPr algn="ctr"/>
                      <a:r>
                        <a:rPr lang="en-GB" b="1">
                          <a:latin typeface="Lexend Deca Light" pitchFamily="2" charset="0"/>
                        </a:rPr>
                        <a:t>Year 5</a:t>
                      </a:r>
                    </a:p>
                  </a:txBody>
                  <a:tcPr/>
                </a:tc>
                <a:tc>
                  <a:txBody>
                    <a:bodyPr/>
                    <a:lstStyle/>
                    <a:p>
                      <a:pPr algn="ctr"/>
                      <a:r>
                        <a:rPr lang="en-GB" b="1">
                          <a:latin typeface="Lexend Deca Light" pitchFamily="2" charset="0"/>
                        </a:rPr>
                        <a:t>Year 6</a:t>
                      </a:r>
                    </a:p>
                  </a:txBody>
                  <a:tcPr/>
                </a:tc>
                <a:extLst>
                  <a:ext uri="{0D108BD9-81ED-4DB2-BD59-A6C34878D82A}">
                    <a16:rowId xmlns:a16="http://schemas.microsoft.com/office/drawing/2014/main" val="1946044627"/>
                  </a:ext>
                </a:extLst>
              </a:tr>
              <a:tr h="2745258">
                <a:tc>
                  <a:txBody>
                    <a:bodyPr/>
                    <a:lstStyle/>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Experiment with brush techniques (thick and thin brushes to produce shapes, textures, patterns and lines).</a:t>
                      </a:r>
                    </a:p>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Mix colours effectively.</a:t>
                      </a: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explore how famous artists have used complementary colours to create an artwork.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explore creating hues using watercolour paints.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create colour wheel that displays tertiary colours.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explore complementary colour combinations.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create a final piece that uses complementary colours</a:t>
                      </a:r>
                      <a:endParaRPr lang="en-GB" sz="1000">
                        <a:effectLst/>
                        <a:latin typeface="Lexend Deca Light" pitchFamily="2"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1000">
                        <a:effectLst/>
                        <a:latin typeface="Century Gothic" panose="020B0502020202020204" pitchFamily="34" charset="0"/>
                        <a:ea typeface="Calibri" panose="020F0502020204030204" pitchFamily="34" charset="0"/>
                        <a:cs typeface="Times New Roman" panose="02020603050405020304" pitchFamily="18" charset="0"/>
                      </a:endParaRPr>
                    </a:p>
                  </a:txBody>
                  <a:tcPr/>
                </a:tc>
                <a:tc>
                  <a:txBody>
                    <a:bodyPr/>
                    <a:lstStyle/>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Brush techniques are explored to create different effects.  </a:t>
                      </a: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mix and match colours to objects in the natural or man-made forms.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Use black and white to lighten and darken tones. </a:t>
                      </a: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combine colours and create tints, tone and shades to reflect the purpose of the work.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observe colours on hands and faces - mix a range of flesh colours.</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mix and blend colours using a soft and smooth gradient. Colours are blended with little visual appearance of intervals</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Use water colours paint to produce washes for backgrounds then add detail.</a:t>
                      </a:r>
                      <a:endParaRPr lang="en-GB" sz="100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To explore how artists express thoughts and feeling through use of colour and application.</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To mix colours accurately and understand the properties of a range of different paint types.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To experiment with different colours that represent moods.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To create a mood painting through use of colour and application.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i="0" kern="1200">
                          <a:solidFill>
                            <a:schemeClr val="dk1"/>
                          </a:solidFill>
                          <a:effectLst/>
                          <a:latin typeface="Lexend Deca Light" pitchFamily="2" charset="0"/>
                          <a:ea typeface="+mn-ea"/>
                          <a:cs typeface="+mn-cs"/>
                        </a:rPr>
                        <a:t>Develop watercolour techniques.</a:t>
                      </a:r>
                    </a:p>
                    <a:p>
                      <a:pPr marL="171450" indent="-171450">
                        <a:buFont typeface="Arial" panose="020B0604020202020204" pitchFamily="34" charset="0"/>
                        <a:buChar char="•"/>
                      </a:pPr>
                      <a:r>
                        <a:rPr lang="en-GB" sz="1000" i="0" kern="1200">
                          <a:solidFill>
                            <a:schemeClr val="dk1"/>
                          </a:solidFill>
                          <a:effectLst/>
                          <a:latin typeface="Lexend Deca Light" pitchFamily="2" charset="0"/>
                          <a:ea typeface="+mn-ea"/>
                          <a:cs typeface="+mn-cs"/>
                        </a:rPr>
                        <a:t>Mark make with paint (dashes, blocks of colour, strokes, points).</a:t>
                      </a:r>
                    </a:p>
                    <a:p>
                      <a:pPr marL="171450" indent="-171450">
                        <a:buFont typeface="Arial" panose="020B0604020202020204" pitchFamily="34" charset="0"/>
                        <a:buChar char="•"/>
                      </a:pPr>
                      <a:r>
                        <a:rPr lang="en-GB" sz="1000" i="0" kern="1200">
                          <a:solidFill>
                            <a:schemeClr val="dk1"/>
                          </a:solidFill>
                          <a:effectLst/>
                          <a:latin typeface="Lexend Deca Light" pitchFamily="2" charset="0"/>
                          <a:ea typeface="+mn-ea"/>
                          <a:cs typeface="+mn-cs"/>
                        </a:rPr>
                        <a:t>Develop fine brush strokes.</a:t>
                      </a:r>
                      <a:endParaRPr lang="en-GB" sz="1000" b="1" i="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GB" sz="1000" i="0">
                          <a:latin typeface="Lexend Deca Light" pitchFamily="2" charset="0"/>
                        </a:rPr>
                        <a:t>Know when using a wash (either with water colour or other paint) perspective can be achieved through darkening the paint towards to foreground</a:t>
                      </a:r>
                    </a:p>
                    <a:p>
                      <a:pPr marL="171450" indent="-171450">
                        <a:buFont typeface="Arial" panose="020B0604020202020204" pitchFamily="34" charset="0"/>
                        <a:buChar char="•"/>
                      </a:pPr>
                      <a:r>
                        <a:rPr lang="en-GB" sz="1000" i="0">
                          <a:latin typeface="Lexend Deca Light" pitchFamily="2" charset="0"/>
                        </a:rPr>
                        <a:t>Choose appropriate paint, paper and implements to adapt and extend their work</a:t>
                      </a:r>
                    </a:p>
                    <a:p>
                      <a:pPr marL="171450" indent="-171450">
                        <a:buFont typeface="Arial" panose="020B0604020202020204" pitchFamily="34" charset="0"/>
                        <a:buChar char="•"/>
                      </a:pPr>
                      <a:r>
                        <a:rPr lang="en-GB" sz="1000" i="0">
                          <a:latin typeface="Lexend Deca Light" pitchFamily="2" charset="0"/>
                        </a:rPr>
                        <a:t>Mix and match colours to create atmosphere and light effects</a:t>
                      </a:r>
                    </a:p>
                    <a:p>
                      <a:pPr marL="171450" indent="-171450">
                        <a:buFont typeface="Arial" panose="020B0604020202020204" pitchFamily="34" charset="0"/>
                        <a:buChar char="•"/>
                      </a:pPr>
                      <a:r>
                        <a:rPr lang="en-GB" sz="1000" i="0">
                          <a:latin typeface="Lexend Deca Light" pitchFamily="2" charset="0"/>
                        </a:rPr>
                        <a:t>Be able to identify and work complementary and contrasting colours</a:t>
                      </a:r>
                    </a:p>
                    <a:p>
                      <a:pPr marL="171450" indent="-171450">
                        <a:buFont typeface="Arial" panose="020B0604020202020204" pitchFamily="34" charset="0"/>
                        <a:buChar char="•"/>
                      </a:pPr>
                      <a:r>
                        <a:rPr lang="en-GB" sz="1000" i="0">
                          <a:latin typeface="Lexend Deca Light" pitchFamily="2" charset="0"/>
                        </a:rPr>
                        <a:t>Experiment with the use of paint to create surreal art ideas.</a:t>
                      </a:r>
                    </a:p>
                  </a:txBody>
                  <a:tcPr/>
                </a:tc>
                <a:extLst>
                  <a:ext uri="{0D108BD9-81ED-4DB2-BD59-A6C34878D82A}">
                    <a16:rowId xmlns:a16="http://schemas.microsoft.com/office/drawing/2014/main" val="3858659630"/>
                  </a:ext>
                </a:extLst>
              </a:tr>
            </a:tbl>
          </a:graphicData>
        </a:graphic>
      </p:graphicFrame>
    </p:spTree>
    <p:extLst>
      <p:ext uri="{BB962C8B-B14F-4D97-AF65-F5344CB8AC3E}">
        <p14:creationId xmlns:p14="http://schemas.microsoft.com/office/powerpoint/2010/main" val="221812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nvPr>
        </p:nvGraphicFramePr>
        <p:xfrm>
          <a:off x="1" y="0"/>
          <a:ext cx="9144000" cy="6857999"/>
        </p:xfrm>
        <a:graphic>
          <a:graphicData uri="http://schemas.openxmlformats.org/drawingml/2006/table">
            <a:tbl>
              <a:tblPr firstRow="1" bandRow="1">
                <a:tableStyleId>{5C22544A-7EE6-4342-B048-85BDC9FD1C3A}</a:tableStyleId>
              </a:tblPr>
              <a:tblGrid>
                <a:gridCol w="1796994">
                  <a:extLst>
                    <a:ext uri="{9D8B030D-6E8A-4147-A177-3AD203B41FA5}">
                      <a16:colId xmlns:a16="http://schemas.microsoft.com/office/drawing/2014/main" val="3908753115"/>
                    </a:ext>
                  </a:extLst>
                </a:gridCol>
                <a:gridCol w="2710498">
                  <a:extLst>
                    <a:ext uri="{9D8B030D-6E8A-4147-A177-3AD203B41FA5}">
                      <a16:colId xmlns:a16="http://schemas.microsoft.com/office/drawing/2014/main" val="1647246506"/>
                    </a:ext>
                  </a:extLst>
                </a:gridCol>
                <a:gridCol w="2318254">
                  <a:extLst>
                    <a:ext uri="{9D8B030D-6E8A-4147-A177-3AD203B41FA5}">
                      <a16:colId xmlns:a16="http://schemas.microsoft.com/office/drawing/2014/main" val="4263847423"/>
                    </a:ext>
                  </a:extLst>
                </a:gridCol>
                <a:gridCol w="2318254">
                  <a:extLst>
                    <a:ext uri="{9D8B030D-6E8A-4147-A177-3AD203B41FA5}">
                      <a16:colId xmlns:a16="http://schemas.microsoft.com/office/drawing/2014/main" val="129433267"/>
                    </a:ext>
                  </a:extLst>
                </a:gridCol>
              </a:tblGrid>
              <a:tr h="398929">
                <a:tc gridSpan="4">
                  <a:txBody>
                    <a:bodyPr/>
                    <a:lstStyle/>
                    <a:p>
                      <a:pPr algn="ctr"/>
                      <a:r>
                        <a:rPr lang="en-GB">
                          <a:latin typeface="Lexend Deca Light" pitchFamily="2" charset="0"/>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98929">
                <a:tc gridSpan="2">
                  <a:txBody>
                    <a:bodyPr/>
                    <a:lstStyle/>
                    <a:p>
                      <a:pP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Art and design area: </a:t>
                      </a:r>
                      <a:r>
                        <a:rPr lang="en-GB" sz="1800" b="1">
                          <a:effectLst/>
                          <a:latin typeface="Lexend Deca Light" pitchFamily="2" charset="0"/>
                          <a:ea typeface="Calibri" panose="020F0502020204030204" pitchFamily="34" charset="0"/>
                          <a:cs typeface="Times New Roman" panose="02020603050405020304" pitchFamily="18" charset="0"/>
                        </a:rPr>
                        <a:t>Sculpture</a:t>
                      </a:r>
                      <a:r>
                        <a:rPr lang="en-GB" sz="1800">
                          <a:effectLst/>
                          <a:latin typeface="Lexend Deca Light" pitchFamily="2" charset="0"/>
                          <a:ea typeface="Calibri" panose="020F0502020204030204" pitchFamily="34" charset="0"/>
                          <a:cs typeface="Times New Roman" panose="02020603050405020304" pitchFamily="18" charset="0"/>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Year group: </a:t>
                      </a:r>
                      <a:r>
                        <a:rPr lang="en-GB" sz="1800" b="1">
                          <a:effectLst/>
                          <a:latin typeface="Lexend Deca Light" pitchFamily="2" charset="0"/>
                          <a:ea typeface="Calibri" panose="020F0502020204030204" pitchFamily="34" charset="0"/>
                          <a:cs typeface="Times New Roman" panose="02020603050405020304" pitchFamily="18" charset="0"/>
                        </a:rPr>
                        <a:t>Nursery</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7907066"/>
                  </a:ext>
                </a:extLst>
              </a:tr>
              <a:tr h="398929">
                <a:tc gridSpan="4">
                  <a:txBody>
                    <a:bodyPr/>
                    <a:lstStyle/>
                    <a:p>
                      <a:pPr algn="ctr">
                        <a:lnSpc>
                          <a:spcPct val="107000"/>
                        </a:lnSpc>
                        <a:spcAft>
                          <a:spcPts val="800"/>
                        </a:spcAft>
                      </a:pPr>
                      <a:r>
                        <a:rPr lang="en-GB" sz="1800" b="1">
                          <a:effectLst/>
                          <a:latin typeface="Lexend Deca Light" pitchFamily="2" charset="0"/>
                          <a:ea typeface="Calibri" panose="020F0502020204030204" pitchFamily="34" charset="0"/>
                          <a:cs typeface="Times New Roman" panose="02020603050405020304" pitchFamily="18" charset="0"/>
                        </a:rPr>
                        <a:t>What is a sculpture?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40155">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Prior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What success looks like: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i="1">
                          <a:effectLst/>
                          <a:latin typeface="Lexend Deca Light" pitchFamily="2" charset="0"/>
                          <a:ea typeface="Calibri" panose="020F0502020204030204" pitchFamily="34" charset="0"/>
                          <a:cs typeface="Times New Roman" panose="02020603050405020304" pitchFamily="18" charset="0"/>
                        </a:rPr>
                        <a:t>Future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925988"/>
                  </a:ext>
                </a:extLst>
              </a:tr>
              <a:tr h="2235339">
                <a:tc>
                  <a:txBody>
                    <a:bodyPr/>
                    <a:lstStyle/>
                    <a:p>
                      <a:pPr>
                        <a:lnSpc>
                          <a:spcPct val="107000"/>
                        </a:lnSpc>
                        <a:spcAft>
                          <a:spcPts val="800"/>
                        </a:spcAft>
                      </a:pPr>
                      <a:r>
                        <a:rPr lang="en-GB" sz="1100" b="1">
                          <a:effectLst/>
                          <a:latin typeface="Century Gothic" panose="020B0502020202020204" pitchFamily="34" charset="0"/>
                          <a:ea typeface="Calibri" panose="020F0502020204030204" pitchFamily="34" charset="0"/>
                          <a:cs typeface="Times New Roman" panose="02020603050405020304" pitchFamily="18" charset="0"/>
                        </a:rPr>
                        <a:t>N/A</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Manipulate materials to achieve a planned effect.</a:t>
                      </a:r>
                      <a:r>
                        <a:rPr lang="en-GB" sz="1000" b="1" kern="1200">
                          <a:solidFill>
                            <a:schemeClr val="dk1"/>
                          </a:solidFill>
                          <a:effectLst/>
                          <a:latin typeface="Lexend Deca Light" pitchFamily="2" charset="0"/>
                          <a:ea typeface="+mn-ea"/>
                          <a:cs typeface="+mn-cs"/>
                        </a:rPr>
                        <a:t> </a:t>
                      </a: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Select tools and techniques needed to shape, assemble and join materials they are using. </a:t>
                      </a:r>
                      <a:endParaRPr lang="en-GB" sz="1000">
                        <a:effectLst/>
                        <a:latin typeface="Lexend Deca Light"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000">
                          <a:effectLst/>
                          <a:latin typeface="Lexend Deca Light" pitchFamily="2" charset="0"/>
                          <a:ea typeface="Calibri" panose="020F0502020204030204" pitchFamily="34" charset="0"/>
                          <a:cs typeface="Times New Roman" panose="02020603050405020304" pitchFamily="18" charset="0"/>
                        </a:rPr>
                        <a:t>Children will begin to know which tools to use for particular activities.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000">
                          <a:effectLst/>
                          <a:latin typeface="Lexend Deca Light" pitchFamily="2" charset="0"/>
                          <a:ea typeface="Calibri" panose="020F0502020204030204" pitchFamily="34" charset="0"/>
                          <a:cs typeface="Times New Roman" panose="02020603050405020304" pitchFamily="18" charset="0"/>
                        </a:rPr>
                        <a:t>Children will manipulate materials to achieve a planned effect.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1000">
                        <a:effectLst/>
                        <a:latin typeface="Lexend Deca Light"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b="1" i="1">
                          <a:effectLst/>
                          <a:latin typeface="Century Gothic" panose="020B0502020202020204" pitchFamily="34" charset="0"/>
                          <a:ea typeface="Calibri" panose="020F0502020204030204" pitchFamily="34" charset="0"/>
                          <a:cs typeface="Times New Roman" panose="02020603050405020304" pitchFamily="18" charset="0"/>
                        </a:rPr>
                        <a:t>In Reception: </a:t>
                      </a: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Children use their hands to manipulate malleable materials in different ways, rolling, kneading, squashing, pinching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They begin to arrange blocks, boxes in different ways- stacking, lining up, enclosure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They create models using recycled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They work with other children to create a group piece of work.</a:t>
                      </a:r>
                    </a:p>
                    <a:p>
                      <a:pPr>
                        <a:lnSpc>
                          <a:spcPct val="107000"/>
                        </a:lnSpc>
                        <a:spcAft>
                          <a:spcPts val="800"/>
                        </a:spcAft>
                      </a:pPr>
                      <a:endParaRPr lang="en-GB"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274513"/>
                  </a:ext>
                </a:extLst>
              </a:tr>
              <a:tr h="398929">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Key vocabulary</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References</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End Point</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Artist References</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429951"/>
                  </a:ext>
                </a:extLst>
              </a:tr>
              <a:tr h="2486789">
                <a:tc>
                  <a:txBody>
                    <a:bodyPr/>
                    <a:lstStyle/>
                    <a:p>
                      <a:pPr marL="171450" indent="-171450">
                        <a:buFont typeface="Arial" panose="020B0604020202020204" pitchFamily="34" charset="0"/>
                        <a:buChar char="•"/>
                      </a:pPr>
                      <a:r>
                        <a:rPr lang="en-GB" sz="1200" kern="1200">
                          <a:solidFill>
                            <a:schemeClr val="dk1"/>
                          </a:solidFill>
                          <a:effectLst/>
                          <a:latin typeface="Century Gothic" panose="020B0502020202020204" pitchFamily="34" charset="0"/>
                          <a:ea typeface="+mn-ea"/>
                          <a:cs typeface="+mn-cs"/>
                        </a:rPr>
                        <a:t>Roll</a:t>
                      </a:r>
                    </a:p>
                    <a:p>
                      <a:pPr marL="171450" indent="-171450">
                        <a:buFont typeface="Arial" panose="020B0604020202020204" pitchFamily="34" charset="0"/>
                        <a:buChar char="•"/>
                      </a:pPr>
                      <a:r>
                        <a:rPr lang="en-GB" sz="1200" kern="1200">
                          <a:solidFill>
                            <a:schemeClr val="dk1"/>
                          </a:solidFill>
                          <a:effectLst/>
                          <a:latin typeface="Century Gothic" panose="020B0502020202020204" pitchFamily="34" charset="0"/>
                          <a:ea typeface="+mn-ea"/>
                          <a:cs typeface="+mn-cs"/>
                        </a:rPr>
                        <a:t>Join</a:t>
                      </a:r>
                    </a:p>
                    <a:p>
                      <a:pPr marL="171450" indent="-171450">
                        <a:buFont typeface="Arial" panose="020B0604020202020204" pitchFamily="34" charset="0"/>
                        <a:buChar char="•"/>
                      </a:pPr>
                      <a:r>
                        <a:rPr lang="en-GB" sz="1200" kern="1200">
                          <a:solidFill>
                            <a:schemeClr val="dk1"/>
                          </a:solidFill>
                          <a:effectLst/>
                          <a:latin typeface="Century Gothic" panose="020B0502020202020204" pitchFamily="34" charset="0"/>
                          <a:ea typeface="+mn-ea"/>
                          <a:cs typeface="+mn-cs"/>
                        </a:rPr>
                        <a:t>Glue</a:t>
                      </a:r>
                    </a:p>
                    <a:p>
                      <a:pPr marL="171450" indent="-171450">
                        <a:buFont typeface="Arial" panose="020B0604020202020204" pitchFamily="34" charset="0"/>
                        <a:buChar char="•"/>
                      </a:pPr>
                      <a:r>
                        <a:rPr lang="en-GB" sz="1200" kern="1200">
                          <a:solidFill>
                            <a:schemeClr val="dk1"/>
                          </a:solidFill>
                          <a:effectLst/>
                          <a:latin typeface="Century Gothic" panose="020B0502020202020204" pitchFamily="34" charset="0"/>
                          <a:ea typeface="+mn-ea"/>
                          <a:cs typeface="+mn-cs"/>
                        </a:rPr>
                        <a:t>Shape</a:t>
                      </a:r>
                    </a:p>
                    <a:p>
                      <a:pPr marL="171450" indent="-171450">
                        <a:buFont typeface="Arial" panose="020B0604020202020204" pitchFamily="34" charset="0"/>
                        <a:buChar char="•"/>
                      </a:pPr>
                      <a:r>
                        <a:rPr lang="en-GB" sz="1200" kern="1200">
                          <a:solidFill>
                            <a:schemeClr val="dk1"/>
                          </a:solidFill>
                          <a:effectLst/>
                          <a:latin typeface="Century Gothic" panose="020B0502020202020204" pitchFamily="34" charset="0"/>
                          <a:ea typeface="+mn-ea"/>
                          <a:cs typeface="+mn-cs"/>
                        </a:rPr>
                        <a:t>tools</a:t>
                      </a:r>
                    </a:p>
                    <a:p>
                      <a:endParaRPr lang="en-GB" sz="1200" kern="1200">
                        <a:solidFill>
                          <a:schemeClr val="dk1"/>
                        </a:solidFill>
                        <a:effectLst/>
                        <a:latin typeface="Century Gothic" panose="020B0502020202020204" pitchFamily="34" charset="0"/>
                        <a:ea typeface="+mn-ea"/>
                        <a:cs typeface="+mn-cs"/>
                      </a:endParaRPr>
                    </a:p>
                    <a:p>
                      <a:endParaRPr lang="en-GB" sz="1200" kern="1200">
                        <a:solidFill>
                          <a:schemeClr val="dk1"/>
                        </a:solidFill>
                        <a:effectLst/>
                        <a:latin typeface="Century Gothic" panose="020B0502020202020204" pitchFamily="34" charset="0"/>
                        <a:ea typeface="+mn-ea"/>
                        <a:cs typeface="+mn-cs"/>
                      </a:endParaRPr>
                    </a:p>
                    <a:p>
                      <a:endParaRPr lang="en-GB" sz="1200" kern="1200">
                        <a:solidFill>
                          <a:schemeClr val="dk1"/>
                        </a:solidFill>
                        <a:effectLst/>
                        <a:latin typeface="Century Gothic" panose="020B0502020202020204" pitchFamily="34" charset="0"/>
                        <a:ea typeface="+mn-ea"/>
                        <a:cs typeface="+mn-cs"/>
                      </a:endParaRPr>
                    </a:p>
                    <a:p>
                      <a:endParaRPr lang="en-GB" sz="1200" kern="1200">
                        <a:solidFill>
                          <a:schemeClr val="dk1"/>
                        </a:solidFill>
                        <a:effectLst/>
                        <a:latin typeface="Century Gothic" panose="020B0502020202020204" pitchFamily="34" charset="0"/>
                        <a:ea typeface="+mn-ea"/>
                        <a:cs typeface="+mn-cs"/>
                      </a:endParaRPr>
                    </a:p>
                    <a:p>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100" kern="1200">
                          <a:solidFill>
                            <a:schemeClr val="dk1"/>
                          </a:solidFill>
                          <a:effectLst/>
                          <a:latin typeface="Lexend Deca Light" pitchFamily="2" charset="0"/>
                          <a:ea typeface="+mn-ea"/>
                          <a:cs typeface="+mn-cs"/>
                        </a:rPr>
                        <a:t>Have experienced creating sculptures for artwork using a range of different materials. </a:t>
                      </a:r>
                      <a:endParaRPr lang="en-GB" sz="1100" kern="1200">
                        <a:solidFill>
                          <a:schemeClr val="dk1"/>
                        </a:solidFill>
                        <a:effectLst/>
                        <a:latin typeface="Lexend Deca Light" pitchFamily="2" charset="0"/>
                        <a:ea typeface="+mn-ea"/>
                        <a:cs typeface="+mn-cs"/>
                      </a:endParaRP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800"/>
                        </a:spcAft>
                        <a:buFont typeface="Arial" panose="020B0604020202020204" pitchFamily="34" charset="0"/>
                        <a:buChar char="•"/>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3" name="Picture 2">
            <a:extLst>
              <a:ext uri="{FF2B5EF4-FFF2-40B4-BE49-F238E27FC236}">
                <a16:creationId xmlns:a16="http://schemas.microsoft.com/office/drawing/2014/main" id="{9A69C3C2-BE23-EEC4-FA7F-70CAA946AA6F}"/>
              </a:ext>
            </a:extLst>
          </p:cNvPr>
          <p:cNvPicPr>
            <a:picLocks noChangeAspect="1"/>
          </p:cNvPicPr>
          <p:nvPr/>
        </p:nvPicPr>
        <p:blipFill>
          <a:blip r:embed="rId2"/>
          <a:stretch>
            <a:fillRect/>
          </a:stretch>
        </p:blipFill>
        <p:spPr>
          <a:xfrm>
            <a:off x="1859902" y="4616727"/>
            <a:ext cx="2584878" cy="1452373"/>
          </a:xfrm>
          <a:prstGeom prst="rect">
            <a:avLst/>
          </a:prstGeom>
        </p:spPr>
      </p:pic>
    </p:spTree>
    <p:extLst>
      <p:ext uri="{BB962C8B-B14F-4D97-AF65-F5344CB8AC3E}">
        <p14:creationId xmlns:p14="http://schemas.microsoft.com/office/powerpoint/2010/main" val="407401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nvPr>
        </p:nvGraphicFramePr>
        <p:xfrm>
          <a:off x="0" y="-125564"/>
          <a:ext cx="9440676" cy="6592471"/>
        </p:xfrm>
        <a:graphic>
          <a:graphicData uri="http://schemas.openxmlformats.org/drawingml/2006/table">
            <a:tbl>
              <a:tblPr firstRow="1" bandRow="1">
                <a:tableStyleId>{5C22544A-7EE6-4342-B048-85BDC9FD1C3A}</a:tableStyleId>
              </a:tblPr>
              <a:tblGrid>
                <a:gridCol w="1884458">
                  <a:extLst>
                    <a:ext uri="{9D8B030D-6E8A-4147-A177-3AD203B41FA5}">
                      <a16:colId xmlns:a16="http://schemas.microsoft.com/office/drawing/2014/main" val="3908753115"/>
                    </a:ext>
                  </a:extLst>
                </a:gridCol>
                <a:gridCol w="2709646">
                  <a:extLst>
                    <a:ext uri="{9D8B030D-6E8A-4147-A177-3AD203B41FA5}">
                      <a16:colId xmlns:a16="http://schemas.microsoft.com/office/drawing/2014/main" val="1647246506"/>
                    </a:ext>
                  </a:extLst>
                </a:gridCol>
                <a:gridCol w="1312920">
                  <a:extLst>
                    <a:ext uri="{9D8B030D-6E8A-4147-A177-3AD203B41FA5}">
                      <a16:colId xmlns:a16="http://schemas.microsoft.com/office/drawing/2014/main" val="4263847423"/>
                    </a:ext>
                  </a:extLst>
                </a:gridCol>
                <a:gridCol w="994708">
                  <a:extLst>
                    <a:ext uri="{9D8B030D-6E8A-4147-A177-3AD203B41FA5}">
                      <a16:colId xmlns:a16="http://schemas.microsoft.com/office/drawing/2014/main" val="1531217988"/>
                    </a:ext>
                  </a:extLst>
                </a:gridCol>
                <a:gridCol w="706076">
                  <a:extLst>
                    <a:ext uri="{9D8B030D-6E8A-4147-A177-3AD203B41FA5}">
                      <a16:colId xmlns:a16="http://schemas.microsoft.com/office/drawing/2014/main" val="129433267"/>
                    </a:ext>
                  </a:extLst>
                </a:gridCol>
                <a:gridCol w="1832868">
                  <a:extLst>
                    <a:ext uri="{9D8B030D-6E8A-4147-A177-3AD203B41FA5}">
                      <a16:colId xmlns:a16="http://schemas.microsoft.com/office/drawing/2014/main" val="1936857758"/>
                    </a:ext>
                  </a:extLst>
                </a:gridCol>
              </a:tblGrid>
              <a:tr h="375608">
                <a:tc gridSpan="6">
                  <a:txBody>
                    <a:bodyPr/>
                    <a:lstStyle/>
                    <a:p>
                      <a:pPr algn="ctr"/>
                      <a:r>
                        <a:rPr lang="en-GB">
                          <a:latin typeface="Lexend Deca Light" pitchFamily="2" charset="0"/>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a:latin typeface="Century Gothic" panose="020B0502020202020204" pitchFamily="34" charset="0"/>
                      </a:endParaRPr>
                    </a:p>
                  </a:txBody>
                  <a:tcPr/>
                </a:tc>
                <a:extLst>
                  <a:ext uri="{0D108BD9-81ED-4DB2-BD59-A6C34878D82A}">
                    <a16:rowId xmlns:a16="http://schemas.microsoft.com/office/drawing/2014/main" val="792572867"/>
                  </a:ext>
                </a:extLst>
              </a:tr>
              <a:tr h="344867">
                <a:tc gridSpan="2">
                  <a:txBody>
                    <a:bodyPr/>
                    <a:lstStyle/>
                    <a:p>
                      <a:pPr>
                        <a:lnSpc>
                          <a:spcPct val="107000"/>
                        </a:lnSpc>
                        <a:spcAft>
                          <a:spcPts val="800"/>
                        </a:spcAft>
                      </a:pPr>
                      <a:r>
                        <a:rPr lang="en-GB" sz="1800">
                          <a:effectLst/>
                          <a:latin typeface="Century Gothic" panose="020B0502020202020204" pitchFamily="34" charset="0"/>
                          <a:ea typeface="Calibri" panose="020F0502020204030204" pitchFamily="34" charset="0"/>
                          <a:cs typeface="Times New Roman" panose="02020603050405020304" pitchFamily="18" charset="0"/>
                        </a:rPr>
                        <a:t>Art and </a:t>
                      </a:r>
                      <a:r>
                        <a:rPr lang="en-GB" sz="1800">
                          <a:effectLst/>
                          <a:latin typeface="Lexend Deca Light" pitchFamily="2" charset="0"/>
                          <a:ea typeface="Calibri" panose="020F0502020204030204" pitchFamily="34" charset="0"/>
                          <a:cs typeface="Times New Roman" panose="02020603050405020304" pitchFamily="18" charset="0"/>
                        </a:rPr>
                        <a:t>design area: </a:t>
                      </a:r>
                      <a:r>
                        <a:rPr lang="en-GB" sz="1800" b="1">
                          <a:effectLst/>
                          <a:latin typeface="Lexend Deca Light" pitchFamily="2" charset="0"/>
                          <a:ea typeface="Calibri" panose="020F0502020204030204" pitchFamily="34" charset="0"/>
                          <a:cs typeface="Times New Roman" panose="02020603050405020304" pitchFamily="18" charset="0"/>
                        </a:rPr>
                        <a:t>Sculpture</a:t>
                      </a:r>
                      <a:r>
                        <a:rPr lang="en-GB" sz="1800">
                          <a:effectLst/>
                          <a:latin typeface="Lexend Deca Light" pitchFamily="2" charset="0"/>
                          <a:ea typeface="Calibri" panose="020F0502020204030204" pitchFamily="34" charset="0"/>
                          <a:cs typeface="Times New Roman" panose="02020603050405020304" pitchFamily="18" charset="0"/>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Year group: </a:t>
                      </a:r>
                      <a:r>
                        <a:rPr lang="en-GB" sz="1800" b="1">
                          <a:effectLst/>
                          <a:latin typeface="Lexend Deca Light" pitchFamily="2" charset="0"/>
                          <a:ea typeface="Calibri" panose="020F0502020204030204" pitchFamily="34" charset="0"/>
                          <a:cs typeface="Times New Roman" panose="02020603050405020304" pitchFamily="18" charset="0"/>
                        </a:rPr>
                        <a:t>Reception</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907066"/>
                  </a:ext>
                </a:extLst>
              </a:tr>
              <a:tr h="344867">
                <a:tc gridSpan="6">
                  <a:txBody>
                    <a:bodyPr/>
                    <a:lstStyle/>
                    <a:p>
                      <a:pPr algn="ctr">
                        <a:lnSpc>
                          <a:spcPct val="107000"/>
                        </a:lnSpc>
                        <a:spcAft>
                          <a:spcPts val="800"/>
                        </a:spcAft>
                      </a:pPr>
                      <a:r>
                        <a:rPr lang="en-GB" sz="1800" b="1">
                          <a:effectLst/>
                          <a:latin typeface="Lexend Deca Light" pitchFamily="2" charset="0"/>
                          <a:ea typeface="Calibri" panose="020F0502020204030204" pitchFamily="34" charset="0"/>
                          <a:cs typeface="Times New Roman" panose="02020603050405020304" pitchFamily="18" charset="0"/>
                        </a:rPr>
                        <a:t>What is a sculpture?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2916011"/>
                  </a:ext>
                </a:extLst>
              </a:tr>
              <a:tr h="466457">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Prior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pitchFamily="2" charset="0"/>
                          <a:ea typeface="Calibri" panose="020F0502020204030204" pitchFamily="34" charset="0"/>
                          <a:cs typeface="Times New Roman" panose="02020603050405020304" pitchFamily="18" charset="0"/>
                        </a:rPr>
                        <a:t>Future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925988"/>
                  </a:ext>
                </a:extLst>
              </a:tr>
              <a:tr h="2380611">
                <a:tc>
                  <a:txBody>
                    <a:bodyPr/>
                    <a:lstStyle/>
                    <a:p>
                      <a:pPr>
                        <a:lnSpc>
                          <a:spcPct val="107000"/>
                        </a:lnSpc>
                        <a:spcAft>
                          <a:spcPts val="800"/>
                        </a:spcAft>
                      </a:pPr>
                      <a:r>
                        <a:rPr lang="en-GB" sz="1400" b="1">
                          <a:effectLst/>
                          <a:latin typeface="Lexend Deca Light" pitchFamily="2" charset="0"/>
                          <a:ea typeface="Calibri" panose="020F0502020204030204" pitchFamily="34" charset="0"/>
                          <a:cs typeface="Times New Roman" panose="02020603050405020304" pitchFamily="18" charset="0"/>
                        </a:rPr>
                        <a:t>In Nursery . . . </a:t>
                      </a:r>
                    </a:p>
                    <a:p>
                      <a:pPr marL="171450" indent="-171450">
                        <a:buFont typeface="Arial" panose="020B0604020202020204" pitchFamily="34" charset="0"/>
                        <a:buChar char="•"/>
                      </a:pPr>
                      <a:r>
                        <a:rPr lang="en-GB" sz="1100" kern="1200">
                          <a:solidFill>
                            <a:schemeClr val="dk1"/>
                          </a:solidFill>
                          <a:effectLst/>
                          <a:latin typeface="Lexend Deca Light" pitchFamily="2" charset="0"/>
                          <a:ea typeface="+mn-ea"/>
                          <a:cs typeface="+mn-cs"/>
                        </a:rPr>
                        <a:t>Children manipulate materials to achieve a planned effect.</a:t>
                      </a:r>
                      <a:r>
                        <a:rPr lang="en-GB" sz="1100" b="1" kern="1200">
                          <a:solidFill>
                            <a:schemeClr val="dk1"/>
                          </a:solidFill>
                          <a:effectLst/>
                          <a:latin typeface="Lexend Deca Light" pitchFamily="2" charset="0"/>
                          <a:ea typeface="+mn-ea"/>
                          <a:cs typeface="+mn-cs"/>
                        </a:rPr>
                        <a:t> </a:t>
                      </a: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pitchFamily="2" charset="0"/>
                          <a:ea typeface="+mn-ea"/>
                          <a:cs typeface="+mn-cs"/>
                        </a:rPr>
                        <a:t>They select tools and techniques needed to shape, assemble and join materials they are using. </a:t>
                      </a:r>
                      <a:endParaRPr lang="en-GB" sz="1100">
                        <a:effectLst/>
                        <a:latin typeface="Lexend Deca Light"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To use hands to manipulate malleable materials in different ways, rolling, kneading, squashing, pinching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To begin to arrange blocks, boxes in different ways- stacking, lining up, enclosure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To create models using recycled materials.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pitchFamily="2" charset="0"/>
                          <a:ea typeface="+mn-ea"/>
                          <a:cs typeface="+mn-cs"/>
                        </a:rPr>
                        <a:t>To work with other children to create a group piece of work.</a:t>
                      </a:r>
                    </a:p>
                    <a:p>
                      <a:pPr marL="171450" indent="-171450">
                        <a:buFont typeface="Arial" panose="020B0604020202020204" pitchFamily="34" charset="0"/>
                        <a:buChar char="•"/>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gridSpan="2">
                  <a:txBody>
                    <a:bodyPr/>
                    <a:lstStyle/>
                    <a:p>
                      <a:pPr marL="342900" lvl="0" indent="-342900">
                        <a:lnSpc>
                          <a:spcPct val="107000"/>
                        </a:lnSpc>
                        <a:buFont typeface="Symbol" panose="05050102010706020507" pitchFamily="18" charset="2"/>
                        <a:buChar char=""/>
                      </a:pPr>
                      <a:r>
                        <a:rPr lang="en-GB" sz="1100">
                          <a:effectLst/>
                          <a:latin typeface="Lexend Deca Light" pitchFamily="2" charset="0"/>
                          <a:ea typeface="Calibri" panose="020F0502020204030204" pitchFamily="34" charset="0"/>
                          <a:cs typeface="Times New Roman" panose="02020603050405020304" pitchFamily="18" charset="0"/>
                        </a:rPr>
                        <a:t>Can knead, squash, roll, pinch malleable materials.</a:t>
                      </a:r>
                    </a:p>
                    <a:p>
                      <a:pPr marL="342900" lvl="0" indent="-342900">
                        <a:lnSpc>
                          <a:spcPct val="107000"/>
                        </a:lnSpc>
                        <a:buFont typeface="Symbol" panose="05050102010706020507" pitchFamily="18" charset="2"/>
                        <a:buChar char=""/>
                      </a:pPr>
                      <a:r>
                        <a:rPr lang="en-GB" sz="1100">
                          <a:effectLst/>
                          <a:latin typeface="Lexend Deca Light" pitchFamily="2" charset="0"/>
                          <a:ea typeface="Calibri" panose="020F0502020204030204" pitchFamily="34" charset="0"/>
                          <a:cs typeface="Times New Roman" panose="02020603050405020304" pitchFamily="18" charset="0"/>
                        </a:rPr>
                        <a:t>Can arrange boxes, blocks in a line, as a stack or to create an enclosure.</a:t>
                      </a:r>
                    </a:p>
                  </a:txBody>
                  <a:tcPr marL="68580" marR="68580" marT="0" marB="0"/>
                </a:tc>
                <a:tc hMerge="1">
                  <a:txBody>
                    <a:bodyPr/>
                    <a:lstStyle/>
                    <a:p>
                      <a:endParaRPr lang="en-GB"/>
                    </a:p>
                  </a:txBody>
                  <a:tcPr/>
                </a:tc>
                <a:tc gridSpan="2">
                  <a:txBody>
                    <a:bodyPr/>
                    <a:lstStyle/>
                    <a:p>
                      <a:pPr>
                        <a:lnSpc>
                          <a:spcPct val="107000"/>
                        </a:lnSpc>
                        <a:spcAft>
                          <a:spcPts val="800"/>
                        </a:spcAft>
                      </a:pPr>
                      <a:r>
                        <a:rPr lang="en-GB" sz="900" b="1" i="1">
                          <a:effectLst/>
                          <a:latin typeface="Lexend Deca Light" pitchFamily="2" charset="0"/>
                          <a:ea typeface="Calibri" panose="020F0502020204030204" pitchFamily="34" charset="0"/>
                          <a:cs typeface="Times New Roman" panose="02020603050405020304" pitchFamily="18" charset="0"/>
                        </a:rPr>
                        <a:t>In Year 1. . . </a:t>
                      </a: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Children will manipulate malleable materials in a variety of ways i.e., rolling, joining and kneading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They will use joining techniques of gluing, pins, staples and threading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They will work with others to create a group piece of artwork using recycled materials.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They communicate reasons, thoughts, observations and feelings.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pitchFamily="2" charset="0"/>
                          <a:ea typeface="+mn-ea"/>
                          <a:cs typeface="+mn-cs"/>
                        </a:rPr>
                        <a:t>They create models using recycled materials.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274513"/>
                  </a:ext>
                </a:extLst>
              </a:tr>
              <a:tr h="344867">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Key vocabulary</a:t>
                      </a:r>
                    </a:p>
                  </a:txBody>
                  <a:tcPr marL="68580" marR="68580" marT="0" marB="0"/>
                </a:tc>
                <a:tc gridSpan="2">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pitchFamily="2" charset="0"/>
                          <a:cs typeface="Times New Roman" panose="02020603050405020304" pitchFamily="18" charset="0"/>
                        </a:rPr>
                        <a:t>Artist References</a:t>
                      </a:r>
                      <a:endParaRPr lang="en-GB" sz="1600">
                        <a:effectLst/>
                        <a:latin typeface="Lexend Deca Light"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3485429951"/>
                  </a:ext>
                </a:extLst>
              </a:tr>
              <a:tr h="2335194">
                <a:tc>
                  <a:txBody>
                    <a:bodyPr/>
                    <a:lstStyle/>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Malleable</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Roll</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Knead</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Squash</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Pinch</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Joining</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Gluing</a:t>
                      </a: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Staples</a:t>
                      </a:r>
                    </a:p>
                    <a:p>
                      <a:pPr marL="171450" indent="-171450">
                        <a:buFont typeface="Arial" panose="020B0604020202020204" pitchFamily="34" charset="0"/>
                        <a:buChar char="•"/>
                      </a:pP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endParaRPr lang="en-GB" sz="1000" kern="1200">
                        <a:solidFill>
                          <a:schemeClr val="dk1"/>
                        </a:solidFill>
                        <a:effectLst/>
                        <a:latin typeface="Lexend Deca Light" pitchFamily="2" charset="0"/>
                        <a:ea typeface="+mn-ea"/>
                        <a:cs typeface="+mn-cs"/>
                      </a:endParaRPr>
                    </a:p>
                  </a:txBody>
                  <a:tcPr marL="68580" marR="68580" marT="0" marB="0"/>
                </a:tc>
                <a:tc gridSpan="2">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100" kern="1200">
                          <a:solidFill>
                            <a:schemeClr val="dk1"/>
                          </a:solidFill>
                          <a:effectLst/>
                          <a:latin typeface="Lexend Deca Light" pitchFamily="2" charset="0"/>
                          <a:ea typeface="+mn-ea"/>
                          <a:cs typeface="+mn-cs"/>
                        </a:rPr>
                        <a:t>Have experienced creating sculptures for artwork using a range of different materials. </a:t>
                      </a:r>
                      <a:endParaRPr lang="en-GB" sz="11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pitchFamily="2" charset="0"/>
                          <a:ea typeface="+mn-ea"/>
                          <a:cs typeface="+mn-cs"/>
                        </a:rPr>
                        <a:t>Have worked as part of a team and individually to create a sculpture.</a:t>
                      </a:r>
                      <a:endParaRPr lang="en-GB" sz="1100">
                        <a:latin typeface="Lexend Deca Light" pitchFamily="2" charset="0"/>
                      </a:endParaRPr>
                    </a:p>
                  </a:txBody>
                  <a:tcPr marL="68580" marR="68580" marT="0" marB="0"/>
                </a:tc>
                <a:tc hMerge="1">
                  <a:txBody>
                    <a:bodyPr/>
                    <a:lstStyle/>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800"/>
                        </a:spcAft>
                        <a:buFont typeface="Arial" panose="020B0604020202020204" pitchFamily="34" charset="0"/>
                        <a:buNone/>
                      </a:pPr>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3" name="Picture 2" descr="A picture containing snack, person, dessert, cookie&#10;&#10;Description automatically generated">
            <a:extLst>
              <a:ext uri="{FF2B5EF4-FFF2-40B4-BE49-F238E27FC236}">
                <a16:creationId xmlns:a16="http://schemas.microsoft.com/office/drawing/2014/main" id="{239B9BEE-1EA2-4188-991B-4C8F4A9C1C8B}"/>
              </a:ext>
            </a:extLst>
          </p:cNvPr>
          <p:cNvPicPr>
            <a:picLocks noChangeAspect="1"/>
          </p:cNvPicPr>
          <p:nvPr/>
        </p:nvPicPr>
        <p:blipFill>
          <a:blip r:embed="rId2"/>
          <a:stretch>
            <a:fillRect/>
          </a:stretch>
        </p:blipFill>
        <p:spPr>
          <a:xfrm>
            <a:off x="2017396" y="4313533"/>
            <a:ext cx="2136900" cy="1600612"/>
          </a:xfrm>
          <a:prstGeom prst="rect">
            <a:avLst/>
          </a:prstGeom>
        </p:spPr>
      </p:pic>
      <p:pic>
        <p:nvPicPr>
          <p:cNvPr id="1026" name="Picture 2" descr="Junk modelling | N Family Club">
            <a:extLst>
              <a:ext uri="{FF2B5EF4-FFF2-40B4-BE49-F238E27FC236}">
                <a16:creationId xmlns:a16="http://schemas.microsoft.com/office/drawing/2014/main" id="{9E7080EA-D1E6-9E12-7AC9-FE75A55C9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521" y="5113332"/>
            <a:ext cx="1952086" cy="122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23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361685209"/>
              </p:ext>
            </p:extLst>
          </p:nvPr>
        </p:nvGraphicFramePr>
        <p:xfrm>
          <a:off x="0" y="0"/>
          <a:ext cx="9173472" cy="6860161"/>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2359152">
                  <a:extLst>
                    <a:ext uri="{9D8B030D-6E8A-4147-A177-3AD203B41FA5}">
                      <a16:colId xmlns:a16="http://schemas.microsoft.com/office/drawing/2014/main" val="1647246506"/>
                    </a:ext>
                  </a:extLst>
                </a:gridCol>
                <a:gridCol w="237245">
                  <a:extLst>
                    <a:ext uri="{9D8B030D-6E8A-4147-A177-3AD203B41FA5}">
                      <a16:colId xmlns:a16="http://schemas.microsoft.com/office/drawing/2014/main" val="982994226"/>
                    </a:ext>
                  </a:extLst>
                </a:gridCol>
                <a:gridCol w="159924">
                  <a:extLst>
                    <a:ext uri="{9D8B030D-6E8A-4147-A177-3AD203B41FA5}">
                      <a16:colId xmlns:a16="http://schemas.microsoft.com/office/drawing/2014/main" val="4263847423"/>
                    </a:ext>
                  </a:extLst>
                </a:gridCol>
                <a:gridCol w="1387951">
                  <a:extLst>
                    <a:ext uri="{9D8B030D-6E8A-4147-A177-3AD203B41FA5}">
                      <a16:colId xmlns:a16="http://schemas.microsoft.com/office/drawing/2014/main" val="2675361188"/>
                    </a:ext>
                  </a:extLst>
                </a:gridCol>
                <a:gridCol w="832105">
                  <a:extLst>
                    <a:ext uri="{9D8B030D-6E8A-4147-A177-3AD203B41FA5}">
                      <a16:colId xmlns:a16="http://schemas.microsoft.com/office/drawing/2014/main" val="129433267"/>
                    </a:ext>
                  </a:extLst>
                </a:gridCol>
                <a:gridCol w="2286000">
                  <a:extLst>
                    <a:ext uri="{9D8B030D-6E8A-4147-A177-3AD203B41FA5}">
                      <a16:colId xmlns:a16="http://schemas.microsoft.com/office/drawing/2014/main" val="1864893621"/>
                    </a:ext>
                  </a:extLst>
                </a:gridCol>
              </a:tblGrid>
              <a:tr h="377328">
                <a:tc gridSpan="7">
                  <a:txBody>
                    <a:bodyPr/>
                    <a:lstStyle/>
                    <a:p>
                      <a:pPr algn="ctr"/>
                      <a:r>
                        <a:rPr lang="en-GB" b="1">
                          <a:latin typeface="Lexend Deca Light"/>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73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Sculpture</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1</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73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What do we mean by using recycled materials for art?</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0906">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407915">
                <a:tc>
                  <a:txBody>
                    <a:bodyPr/>
                    <a:lstStyle/>
                    <a:p>
                      <a:pPr algn="l">
                        <a:lnSpc>
                          <a:spcPct val="107000"/>
                        </a:lnSpc>
                        <a:spcAft>
                          <a:spcPts val="800"/>
                        </a:spcAft>
                      </a:pPr>
                      <a:r>
                        <a:rPr lang="en-GB" sz="900" b="1">
                          <a:effectLst/>
                          <a:latin typeface="Lexend Deca Light"/>
                          <a:ea typeface="Calibri" panose="020F0502020204030204" pitchFamily="34" charset="0"/>
                          <a:cs typeface="Times New Roman"/>
                        </a:rPr>
                        <a:t>In Reception . . . </a:t>
                      </a:r>
                      <a:endParaRPr lang="en-GB" sz="90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Children use hands to manipulate malleable materials in different ways, rolling, kneading, squashing, pinching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They begin to arrange blocks, boxes in different ways- stacking, lining up, enclosure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They create models using recycled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They work with other children to create a group piece of work.</a:t>
                      </a:r>
                    </a:p>
                  </a:txBody>
                  <a:tcPr marL="68580" marR="68580" marT="0" marB="0"/>
                </a:tc>
                <a:tc>
                  <a:txBody>
                    <a:bodyPr/>
                    <a:lstStyle/>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To manipulate malleable materials in a variety of ways i.e. rolling, joining and kneading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To use joining techniques of gluing, pins, staples and threading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To work with others to create a group piece of artwork using recycled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To communicate reasons, thoughts, observations and feelings.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To create models using recycled materials. </a:t>
                      </a:r>
                      <a:endParaRPr lang="en-GB" sz="10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gridSpan="3">
                  <a:txBody>
                    <a:bodyPr/>
                    <a:lstStyle/>
                    <a:p>
                      <a:pPr marL="0" lvl="0" indent="0" algn="l">
                        <a:lnSpc>
                          <a:spcPct val="107000"/>
                        </a:lnSpc>
                        <a:buFont typeface="Symbol" panose="05050102010706020507" pitchFamily="18" charset="2"/>
                        <a:buNone/>
                      </a:pPr>
                      <a:r>
                        <a:rPr lang="en-GB" sz="900">
                          <a:effectLst/>
                          <a:latin typeface="Lexend Deca Light"/>
                          <a:ea typeface="Calibri" panose="020F0502020204030204" pitchFamily="34" charset="0"/>
                          <a:cs typeface="Times New Roman"/>
                        </a:rPr>
                        <a:t>*Children confidently handle clay and know how to roll it, knead it and make good attempts at joining it.</a:t>
                      </a:r>
                    </a:p>
                    <a:p>
                      <a:pPr marL="0" lvl="0" indent="0" algn="l">
                        <a:lnSpc>
                          <a:spcPct val="107000"/>
                        </a:lnSpc>
                        <a:buFont typeface="Symbol" panose="05050102010706020507" pitchFamily="18" charset="2"/>
                        <a:buNone/>
                      </a:pPr>
                      <a:r>
                        <a:rPr lang="en-GB" sz="900">
                          <a:effectLst/>
                          <a:latin typeface="Lexend Deca Light"/>
                          <a:ea typeface="Calibri" panose="020F0502020204030204" pitchFamily="34" charset="0"/>
                          <a:cs typeface="Times New Roman"/>
                        </a:rPr>
                        <a:t>*They begin to use a range of joining techniques successfully.</a:t>
                      </a:r>
                    </a:p>
                    <a:p>
                      <a:pPr marL="0" lvl="0" indent="0" algn="l">
                        <a:lnSpc>
                          <a:spcPct val="107000"/>
                        </a:lnSpc>
                        <a:buFont typeface="Symbol" panose="05050102010706020507" pitchFamily="18" charset="2"/>
                        <a:buNone/>
                      </a:pPr>
                      <a:r>
                        <a:rPr lang="en-GB" sz="900">
                          <a:effectLst/>
                          <a:latin typeface="Lexend Deca Light"/>
                          <a:ea typeface="Calibri" panose="020F0502020204030204" pitchFamily="34" charset="0"/>
                          <a:cs typeface="Times New Roman"/>
                        </a:rPr>
                        <a:t>*They work well as a group and agree on ways forward.</a:t>
                      </a:r>
                    </a:p>
                    <a:p>
                      <a:pPr marL="0" lvl="0" indent="0" algn="l">
                        <a:lnSpc>
                          <a:spcPct val="107000"/>
                        </a:lnSpc>
                        <a:buFont typeface="Symbol" panose="05050102010706020507" pitchFamily="18" charset="2"/>
                        <a:buNone/>
                      </a:pPr>
                      <a:r>
                        <a:rPr lang="en-GB" sz="900">
                          <a:effectLst/>
                          <a:latin typeface="Lexend Deca Light"/>
                          <a:ea typeface="Calibri" panose="020F0502020204030204" pitchFamily="34" charset="0"/>
                          <a:cs typeface="Times New Roman"/>
                        </a:rPr>
                        <a:t>* They use a range of recycled materials to create models that have meaning to them.</a:t>
                      </a:r>
                    </a:p>
                    <a:p>
                      <a:pPr marL="0" lvl="0" indent="0" algn="l">
                        <a:lnSpc>
                          <a:spcPct val="107000"/>
                        </a:lnSpc>
                        <a:buFont typeface="Symbol" panose="05050102010706020507" pitchFamily="18" charset="2"/>
                        <a:buNone/>
                      </a:pP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develop effective grip using smaller crayons, pencils and pens. </a:t>
                      </a:r>
                    </a:p>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describe lines, shapes and patterns created. </a:t>
                      </a:r>
                    </a:p>
                    <a:p>
                      <a:pPr marL="342900" lvl="0" indent="-342900" algn="l">
                        <a:lnSpc>
                          <a:spcPct val="107000"/>
                        </a:lnSpc>
                        <a:spcAft>
                          <a:spcPts val="800"/>
                        </a:spcAft>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demonstrate control when drawing using chalk, wax crayons, pencils, colouring pencils and felt tips.</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1000" b="1" i="0">
                          <a:effectLst/>
                          <a:latin typeface="Lexend Deca Light"/>
                          <a:ea typeface="Calibri" panose="020F0502020204030204" pitchFamily="34" charset="0"/>
                          <a:cs typeface="Times New Roman"/>
                        </a:rPr>
                        <a:t>In Year 2 . . . .</a:t>
                      </a:r>
                      <a:endParaRPr lang="en-GB" sz="1000" i="0">
                        <a:effectLst/>
                        <a:latin typeface="Lexend Deca Light"/>
                        <a:ea typeface="Calibri" panose="020F0502020204030204" pitchFamily="34" charset="0"/>
                        <a:cs typeface="Times New Roman"/>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Children explore arrangements using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They twist, knot, tie, intertwine and construct using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They observe and use </a:t>
                      </a:r>
                      <a:r>
                        <a:rPr lang="en-US" sz="1000" i="0" kern="1200" err="1">
                          <a:solidFill>
                            <a:schemeClr val="dk1"/>
                          </a:solidFill>
                          <a:effectLst/>
                          <a:latin typeface="Lexend Deca Light"/>
                          <a:ea typeface="+mn-ea"/>
                          <a:cs typeface="+mn-cs"/>
                        </a:rPr>
                        <a:t>colours</a:t>
                      </a:r>
                      <a:r>
                        <a:rPr lang="en-US" sz="1000" i="0" kern="1200">
                          <a:solidFill>
                            <a:schemeClr val="dk1"/>
                          </a:solidFill>
                          <a:effectLst/>
                          <a:latin typeface="Lexend Deca Light"/>
                          <a:ea typeface="+mn-ea"/>
                          <a:cs typeface="+mn-cs"/>
                        </a:rPr>
                        <a:t>, textures, shapes and patterns in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They work with others to create a group piece of artwork using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a:ea typeface="+mn-ea"/>
                          <a:cs typeface="+mn-cs"/>
                        </a:rPr>
                        <a:t>They communicate reasons, thoughts, observations and feelings about work created.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i="0" kern="1200">
                          <a:solidFill>
                            <a:schemeClr val="dk1"/>
                          </a:solidFill>
                          <a:effectLst/>
                          <a:latin typeface="Lexend Deca Light"/>
                          <a:ea typeface="+mn-ea"/>
                          <a:cs typeface="+mn-cs"/>
                        </a:rPr>
                        <a:t>They explore and experiment with other sculpting materials. </a:t>
                      </a:r>
                      <a:endParaRPr lang="en-GB" sz="10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7140">
                <a:tc>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gridSpan="3">
                  <a:txBody>
                    <a:bodyPr/>
                    <a:lstStyle/>
                    <a:p>
                      <a:pPr>
                        <a:lnSpc>
                          <a:spcPct val="107000"/>
                        </a:lnSpc>
                        <a:spcAft>
                          <a:spcPts val="800"/>
                        </a:spcAft>
                      </a:pPr>
                      <a:r>
                        <a:rPr lang="en-GB" sz="1600" b="1">
                          <a:effectLst/>
                          <a:latin typeface="Lexend Deca Light"/>
                          <a:cs typeface="Times New Roman"/>
                        </a:rPr>
                        <a:t>References</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560055">
                <a:tc>
                  <a:txBody>
                    <a:bodyPr/>
                    <a:lstStyle/>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Malleable</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Rolling</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Joining</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Kneading</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Gluing</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Staples</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Recycle</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Natural materials</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Textures</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Artists</a:t>
                      </a:r>
                    </a:p>
                    <a:p>
                      <a:pPr marL="171450" lvl="0" indent="-171450" algn="l">
                        <a:lnSpc>
                          <a:spcPct val="107000"/>
                        </a:lnSpc>
                        <a:buFont typeface="Arial" panose="020B0604020202020204" pitchFamily="34" charset="0"/>
                        <a:buChar char="•"/>
                      </a:pPr>
                      <a:r>
                        <a:rPr lang="en-GB" sz="1000">
                          <a:effectLst/>
                          <a:latin typeface="Lexend Deca Light"/>
                          <a:ea typeface="Calibri" panose="020F0502020204030204" pitchFamily="34" charset="0"/>
                          <a:cs typeface="Times New Roman"/>
                        </a:rPr>
                        <a:t>Sculptures</a:t>
                      </a:r>
                    </a:p>
                    <a:p>
                      <a:pPr marL="171450" lvl="0" indent="-171450" algn="l">
                        <a:lnSpc>
                          <a:spcPct val="107000"/>
                        </a:lnSpc>
                        <a:buFont typeface="Arial" panose="020B0604020202020204" pitchFamily="34" charset="0"/>
                        <a:buChar char="•"/>
                      </a:pPr>
                      <a:endParaRPr lang="en-GB" sz="100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gridSpan="3">
                  <a:txBody>
                    <a:bodyPr/>
                    <a:lstStyle/>
                    <a:p>
                      <a:pPr marL="342900" lvl="0" indent="-342900" algn="l">
                        <a:lnSpc>
                          <a:spcPct val="107000"/>
                        </a:lnSpc>
                        <a:buFont typeface="Symbol" panose="05050102010706020507" pitchFamily="18" charset="2"/>
                        <a:buChar char=""/>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Understands that sculptures can be made from anything.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a:ea typeface="+mn-ea"/>
                          <a:cs typeface="+mn-cs"/>
                        </a:rPr>
                        <a:t>Can describe how artists have used found materials to create sculptures. </a:t>
                      </a:r>
                      <a:endParaRPr lang="en-GB" sz="11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a:effectLst/>
                          <a:latin typeface="Lexend Deca Light"/>
                          <a:ea typeface="Calibri" panose="020F0502020204030204" pitchFamily="34" charset="0"/>
                          <a:cs typeface="Times New Roman"/>
                        </a:rPr>
                        <a:t>Jane Perkins</a:t>
                      </a:r>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4" name="Picture 3" descr="Jane Perkins | Artist in Found Materials">
            <a:extLst>
              <a:ext uri="{FF2B5EF4-FFF2-40B4-BE49-F238E27FC236}">
                <a16:creationId xmlns:a16="http://schemas.microsoft.com/office/drawing/2014/main" id="{DF4AD4E9-5025-EA6D-8B57-EE3CC1EF0C23}"/>
              </a:ext>
            </a:extLst>
          </p:cNvPr>
          <p:cNvPicPr>
            <a:picLocks noChangeAspect="1"/>
          </p:cNvPicPr>
          <p:nvPr/>
        </p:nvPicPr>
        <p:blipFill>
          <a:blip r:embed="rId2"/>
          <a:stretch>
            <a:fillRect/>
          </a:stretch>
        </p:blipFill>
        <p:spPr>
          <a:xfrm>
            <a:off x="7022261" y="4639304"/>
            <a:ext cx="1554912" cy="1892600"/>
          </a:xfrm>
          <a:prstGeom prst="rect">
            <a:avLst/>
          </a:prstGeom>
        </p:spPr>
      </p:pic>
      <p:pic>
        <p:nvPicPr>
          <p:cNvPr id="7" name="Picture 6" descr="How to Make Cardboard Robot Puppets (+ Reuse Recycled Materials!)">
            <a:extLst>
              <a:ext uri="{FF2B5EF4-FFF2-40B4-BE49-F238E27FC236}">
                <a16:creationId xmlns:a16="http://schemas.microsoft.com/office/drawing/2014/main" id="{60EC1D18-6B85-0DE2-3E64-CBE67158B121}"/>
              </a:ext>
            </a:extLst>
          </p:cNvPr>
          <p:cNvPicPr>
            <a:picLocks noChangeAspect="1"/>
          </p:cNvPicPr>
          <p:nvPr/>
        </p:nvPicPr>
        <p:blipFill>
          <a:blip r:embed="rId3"/>
          <a:stretch>
            <a:fillRect/>
          </a:stretch>
        </p:blipFill>
        <p:spPr>
          <a:xfrm>
            <a:off x="2102059" y="4388509"/>
            <a:ext cx="2466975" cy="1847850"/>
          </a:xfrm>
          <a:prstGeom prst="rect">
            <a:avLst/>
          </a:prstGeom>
        </p:spPr>
      </p:pic>
    </p:spTree>
    <p:extLst>
      <p:ext uri="{BB962C8B-B14F-4D97-AF65-F5344CB8AC3E}">
        <p14:creationId xmlns:p14="http://schemas.microsoft.com/office/powerpoint/2010/main" val="2896506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1830374115"/>
              </p:ext>
            </p:extLst>
          </p:nvPr>
        </p:nvGraphicFramePr>
        <p:xfrm>
          <a:off x="0" y="0"/>
          <a:ext cx="9173472" cy="6863303"/>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2359152">
                  <a:extLst>
                    <a:ext uri="{9D8B030D-6E8A-4147-A177-3AD203B41FA5}">
                      <a16:colId xmlns:a16="http://schemas.microsoft.com/office/drawing/2014/main" val="1647246506"/>
                    </a:ext>
                  </a:extLst>
                </a:gridCol>
                <a:gridCol w="237245">
                  <a:extLst>
                    <a:ext uri="{9D8B030D-6E8A-4147-A177-3AD203B41FA5}">
                      <a16:colId xmlns:a16="http://schemas.microsoft.com/office/drawing/2014/main" val="982994226"/>
                    </a:ext>
                  </a:extLst>
                </a:gridCol>
                <a:gridCol w="686300">
                  <a:extLst>
                    <a:ext uri="{9D8B030D-6E8A-4147-A177-3AD203B41FA5}">
                      <a16:colId xmlns:a16="http://schemas.microsoft.com/office/drawing/2014/main" val="4263847423"/>
                    </a:ext>
                  </a:extLst>
                </a:gridCol>
                <a:gridCol w="861575">
                  <a:extLst>
                    <a:ext uri="{9D8B030D-6E8A-4147-A177-3AD203B41FA5}">
                      <a16:colId xmlns:a16="http://schemas.microsoft.com/office/drawing/2014/main" val="2675361188"/>
                    </a:ext>
                  </a:extLst>
                </a:gridCol>
                <a:gridCol w="832105">
                  <a:extLst>
                    <a:ext uri="{9D8B030D-6E8A-4147-A177-3AD203B41FA5}">
                      <a16:colId xmlns:a16="http://schemas.microsoft.com/office/drawing/2014/main" val="129433267"/>
                    </a:ext>
                  </a:extLst>
                </a:gridCol>
                <a:gridCol w="2286000">
                  <a:extLst>
                    <a:ext uri="{9D8B030D-6E8A-4147-A177-3AD203B41FA5}">
                      <a16:colId xmlns:a16="http://schemas.microsoft.com/office/drawing/2014/main" val="1864893621"/>
                    </a:ext>
                  </a:extLst>
                </a:gridCol>
              </a:tblGrid>
              <a:tr h="378428">
                <a:tc gridSpan="7">
                  <a:txBody>
                    <a:bodyPr/>
                    <a:lstStyle/>
                    <a:p>
                      <a:pPr algn="ctr"/>
                      <a:r>
                        <a:rPr lang="en-GB">
                          <a:latin typeface="Lexend Deca Light" pitchFamily="2" charset="0"/>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Art and design area: </a:t>
                      </a:r>
                      <a:r>
                        <a:rPr lang="en-GB" sz="1800" b="1">
                          <a:effectLst/>
                          <a:latin typeface="Lexend Deca Light" pitchFamily="2" charset="0"/>
                          <a:ea typeface="Calibri" panose="020F0502020204030204" pitchFamily="34" charset="0"/>
                          <a:cs typeface="Times New Roman" panose="02020603050405020304" pitchFamily="18" charset="0"/>
                        </a:rPr>
                        <a:t>Sculpture</a:t>
                      </a:r>
                      <a:r>
                        <a:rPr lang="en-GB" sz="1800">
                          <a:effectLst/>
                          <a:latin typeface="Lexend Deca Light" pitchFamily="2" charset="0"/>
                          <a:ea typeface="Calibri" panose="020F0502020204030204" pitchFamily="34" charset="0"/>
                          <a:cs typeface="Times New Roman" panose="02020603050405020304" pitchFamily="18" charset="0"/>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Year group: </a:t>
                      </a:r>
                      <a:r>
                        <a:rPr lang="en-GB" sz="1800" b="1">
                          <a:effectLst/>
                          <a:latin typeface="Lexend Deca Light" pitchFamily="2" charset="0"/>
                          <a:ea typeface="Calibri" panose="020F0502020204030204" pitchFamily="34" charset="0"/>
                          <a:cs typeface="Times New Roman" panose="02020603050405020304" pitchFamily="18" charset="0"/>
                        </a:rPr>
                        <a:t>Year 2</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pitchFamily="2" charset="0"/>
                          <a:ea typeface="+mn-ea"/>
                          <a:cs typeface="+mn-cs"/>
                        </a:rPr>
                        <a:t>How can we create art with natural materials?</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Prior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What success looks like: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pitchFamily="2" charset="0"/>
                          <a:ea typeface="Calibri" panose="020F0502020204030204" pitchFamily="34" charset="0"/>
                          <a:cs typeface="Times New Roman" panose="02020603050405020304" pitchFamily="18" charset="0"/>
                        </a:rPr>
                        <a:t>Future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pPr algn="l">
                        <a:lnSpc>
                          <a:spcPct val="107000"/>
                        </a:lnSpc>
                        <a:spcAft>
                          <a:spcPts val="800"/>
                        </a:spcAft>
                      </a:pPr>
                      <a:r>
                        <a:rPr lang="en-GB" sz="900" b="1">
                          <a:effectLst/>
                          <a:latin typeface="Lexend Deca Light" pitchFamily="2" charset="0"/>
                          <a:ea typeface="Calibri" panose="020F0502020204030204" pitchFamily="34" charset="0"/>
                          <a:cs typeface="Times New Roman" panose="02020603050405020304" pitchFamily="18" charset="0"/>
                        </a:rPr>
                        <a:t>In Year 1 . . . </a:t>
                      </a:r>
                    </a:p>
                    <a:p>
                      <a:pPr marL="17145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Children manipulate malleable materials in a variety of ways i.e. rolling, joining and kneading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They use joining techniques of gluing, pins, staples and threading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They work with others to create a group piece of artwork using recycled materials.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kern="1200">
                          <a:solidFill>
                            <a:schemeClr val="dk1"/>
                          </a:solidFill>
                          <a:effectLst/>
                          <a:latin typeface="Lexend Deca Light" pitchFamily="2" charset="0"/>
                          <a:ea typeface="+mn-ea"/>
                          <a:cs typeface="+mn-cs"/>
                        </a:rPr>
                        <a:t>They communicate reasons, thoughts, observations and feelings.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kern="1200">
                          <a:solidFill>
                            <a:schemeClr val="dk1"/>
                          </a:solidFill>
                          <a:effectLst/>
                          <a:latin typeface="Lexend Deca Light" pitchFamily="2" charset="0"/>
                          <a:ea typeface="+mn-ea"/>
                          <a:cs typeface="+mn-cs"/>
                        </a:rPr>
                        <a:t>They create models using recycled materials. </a:t>
                      </a: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r>
                        <a:rPr lang="en-US" sz="900" i="0" kern="1200">
                          <a:solidFill>
                            <a:schemeClr val="dk1"/>
                          </a:solidFill>
                          <a:effectLst/>
                          <a:latin typeface="Lexend Deca Light" pitchFamily="2" charset="0"/>
                          <a:ea typeface="+mn-ea"/>
                          <a:cs typeface="+mn-cs"/>
                        </a:rPr>
                        <a:t>To explore arrangements using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pitchFamily="2" charset="0"/>
                          <a:ea typeface="+mn-ea"/>
                          <a:cs typeface="+mn-cs"/>
                        </a:rPr>
                        <a:t>To twist, knot, tie, intertwine and construct using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pitchFamily="2" charset="0"/>
                          <a:ea typeface="+mn-ea"/>
                          <a:cs typeface="+mn-cs"/>
                        </a:rPr>
                        <a:t>To observe and use colours, textures, shapes and patterns in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pitchFamily="2" charset="0"/>
                          <a:ea typeface="+mn-ea"/>
                          <a:cs typeface="+mn-cs"/>
                        </a:rPr>
                        <a:t>Work with others to create a group piece of artwork using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pitchFamily="2" charset="0"/>
                          <a:ea typeface="+mn-ea"/>
                          <a:cs typeface="+mn-cs"/>
                        </a:rPr>
                        <a:t>Communicate reasons, thoughts, observations and feelings about work created.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i="0" kern="1200">
                          <a:solidFill>
                            <a:schemeClr val="dk1"/>
                          </a:solidFill>
                          <a:effectLst/>
                          <a:latin typeface="Lexend Deca Light" pitchFamily="2" charset="0"/>
                          <a:ea typeface="+mn-ea"/>
                          <a:cs typeface="+mn-cs"/>
                        </a:rPr>
                        <a:t>Explore and experiment with other sculpting materials. </a:t>
                      </a:r>
                      <a:endParaRPr lang="en-GB" sz="9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gridSpan="3">
                  <a:txBody>
                    <a:bodyPr/>
                    <a:lstStyle/>
                    <a:p>
                      <a:pPr marL="171450" indent="-171450">
                        <a:buFont typeface="Arial" panose="020B0604020202020204" pitchFamily="34" charset="0"/>
                        <a:buChar char="•"/>
                      </a:pPr>
                      <a:r>
                        <a:rPr lang="en-GB" sz="900">
                          <a:effectLst/>
                          <a:latin typeface="Lexend Deca Light" pitchFamily="2" charset="0"/>
                          <a:ea typeface="Calibri" panose="020F0502020204030204" pitchFamily="34" charset="0"/>
                          <a:cs typeface="Times New Roman" panose="02020603050405020304" pitchFamily="18" charset="0"/>
                        </a:rPr>
                        <a:t>Children are very familiar with a range of natural materials and can use them to create own ideas.</a:t>
                      </a:r>
                    </a:p>
                    <a:p>
                      <a:pPr marL="171450" indent="-171450">
                        <a:buFont typeface="Arial" panose="020B0604020202020204" pitchFamily="34" charset="0"/>
                        <a:buChar char="•"/>
                      </a:pPr>
                      <a:r>
                        <a:rPr lang="en-GB" sz="900">
                          <a:effectLst/>
                          <a:latin typeface="Lexend Deca Light" pitchFamily="2" charset="0"/>
                          <a:ea typeface="Calibri" panose="020F0502020204030204" pitchFamily="34" charset="0"/>
                          <a:cs typeface="Times New Roman" panose="02020603050405020304" pitchFamily="18" charset="0"/>
                        </a:rPr>
                        <a:t>They can talk about different textures and make choices about which are most appropriate in different circumstances.</a:t>
                      </a:r>
                    </a:p>
                    <a:p>
                      <a:pPr marL="171450" indent="-171450">
                        <a:buFont typeface="Arial" panose="020B0604020202020204" pitchFamily="34" charset="0"/>
                        <a:buChar char="•"/>
                      </a:pPr>
                      <a:r>
                        <a:rPr lang="en-GB" sz="900">
                          <a:effectLst/>
                          <a:latin typeface="Lexend Deca Light" pitchFamily="2" charset="0"/>
                          <a:ea typeface="Calibri" panose="020F0502020204030204" pitchFamily="34" charset="0"/>
                          <a:cs typeface="Times New Roman" panose="02020603050405020304" pitchFamily="18" charset="0"/>
                        </a:rPr>
                        <a:t>They begin to recognise that using natural materials can be artistic just as much as a painting is.</a:t>
                      </a:r>
                    </a:p>
                  </a:txBody>
                  <a:tcPr marL="68580" marR="68580" marT="0" marB="0"/>
                </a:tc>
                <a:tc hMerge="1">
                  <a:txBody>
                    <a:bodyPr/>
                    <a:lstStyle/>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develop effective grip using smaller crayons, pencils and pens. </a:t>
                      </a:r>
                    </a:p>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describe lines, shapes and patterns created. </a:t>
                      </a:r>
                    </a:p>
                    <a:p>
                      <a:pPr marL="342900" lvl="0" indent="-342900" algn="l">
                        <a:lnSpc>
                          <a:spcPct val="107000"/>
                        </a:lnSpc>
                        <a:spcAft>
                          <a:spcPts val="800"/>
                        </a:spcAft>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demonstrate control when drawing using chalk, wax crayons, pencils, colouring pencils and felt tips.</a:t>
                      </a:r>
                    </a:p>
                  </a:txBody>
                  <a:tcPr marL="68580" marR="68580" marT="0" marB="0"/>
                </a:tc>
                <a:tc hMerge="1">
                  <a:txBody>
                    <a:bodyPr/>
                    <a:lstStyle/>
                    <a:p>
                      <a:endParaRPr lang="en-GB"/>
                    </a:p>
                  </a:txBody>
                  <a:tcPr/>
                </a:tc>
                <a:tc gridSpan="2">
                  <a:txBody>
                    <a:bodyPr/>
                    <a:lstStyle/>
                    <a:p>
                      <a:pPr algn="l">
                        <a:lnSpc>
                          <a:spcPct val="107000"/>
                        </a:lnSpc>
                        <a:spcAft>
                          <a:spcPts val="800"/>
                        </a:spcAft>
                      </a:pPr>
                      <a:r>
                        <a:rPr lang="en-GB" sz="900" b="1" i="1">
                          <a:effectLst/>
                          <a:latin typeface="Lexend Deca Light" pitchFamily="2" charset="0"/>
                          <a:ea typeface="Calibri" panose="020F0502020204030204" pitchFamily="34" charset="0"/>
                          <a:cs typeface="Times New Roman" panose="02020603050405020304" pitchFamily="18" charset="0"/>
                        </a:rPr>
                        <a:t>In Year 3 . . . .</a:t>
                      </a: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Children use and explore clay and experiment with mark making tools.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They press shapes into clay, engrave shapes and textures using tools.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They use sketchbook to plan and develop ideas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They use coiling technique </a:t>
                      </a:r>
                      <a:endParaRPr lang="en-GB" sz="1000">
                        <a:effectLst/>
                        <a:latin typeface="Lexend Deca Light" pitchFamily="2" charset="0"/>
                        <a:ea typeface="Calibri" panose="020F0502020204030204" pitchFamily="34" charset="0"/>
                        <a:cs typeface="Times New Roman" panose="02020603050405020304" pitchFamily="18" charset="0"/>
                      </a:endParaRPr>
                    </a:p>
                    <a:p>
                      <a:pPr algn="l">
                        <a:lnSpc>
                          <a:spcPct val="107000"/>
                        </a:lnSpc>
                        <a:spcAft>
                          <a:spcPts val="800"/>
                        </a:spcAft>
                      </a:pPr>
                      <a:endParaRPr lang="en-GB" sz="900" b="1" i="1">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Key vocabulary</a:t>
                      </a:r>
                    </a:p>
                  </a:txBody>
                  <a:tcPr marL="68580" marR="68580" marT="0" marB="0"/>
                </a:tc>
                <a:tc gridSpan="3">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Expectations</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pitchFamily="2" charset="0"/>
                          <a:cs typeface="Times New Roman" panose="02020603050405020304" pitchFamily="18" charset="0"/>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pitchFamily="2" charset="0"/>
                          <a:cs typeface="Times New Roman" panose="02020603050405020304" pitchFamily="18" charset="0"/>
                        </a:rPr>
                        <a:t>Artist References</a:t>
                      </a:r>
                      <a:endParaRPr lang="en-GB" sz="1600">
                        <a:effectLst/>
                        <a:latin typeface="Lexend Deca Light"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3485429951"/>
                  </a:ext>
                </a:extLst>
              </a:tr>
              <a:tr h="2788914">
                <a:tc>
                  <a:txBody>
                    <a:bodyPr/>
                    <a:lstStyle/>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Rolling</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Joining</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Gluing</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Textures</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Twisting</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Creating</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Communicate</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Explore</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Experiment</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Pattern</a:t>
                      </a:r>
                    </a:p>
                    <a:p>
                      <a:pPr marL="171450" indent="-171450">
                        <a:buFont typeface="Arial" panose="020B0604020202020204" pitchFamily="34" charset="0"/>
                        <a:buChar char="•"/>
                      </a:pPr>
                      <a:r>
                        <a:rPr lang="en-GB" sz="950">
                          <a:effectLst/>
                          <a:latin typeface="Lexend Deca Light" pitchFamily="2" charset="0"/>
                          <a:ea typeface="Calibri" panose="020F0502020204030204" pitchFamily="34" charset="0"/>
                          <a:cs typeface="Times New Roman" panose="02020603050405020304" pitchFamily="18" charset="0"/>
                        </a:rPr>
                        <a:t>Coiling</a:t>
                      </a:r>
                    </a:p>
                    <a:p>
                      <a:pPr marL="171450" indent="-171450">
                        <a:buFont typeface="Arial" panose="020B0604020202020204" pitchFamily="34" charset="0"/>
                        <a:buChar char="•"/>
                      </a:pPr>
                      <a:endParaRPr lang="en-GB" sz="95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95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95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95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gridSpan="3">
                  <a:txBody>
                    <a:bodyPr/>
                    <a:lstStyle/>
                    <a:p>
                      <a:pPr marL="0" lvl="0" indent="0" algn="l">
                        <a:lnSpc>
                          <a:spcPct val="107000"/>
                        </a:lnSpc>
                        <a:buFont typeface="Symbol" panose="05050102010706020507" pitchFamily="18" charset="2"/>
                        <a:buNone/>
                      </a:pP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Know about famous sculptors who used natural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Recall how they have created a sculpture using natural materials. </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sp>
        <p:nvSpPr>
          <p:cNvPr id="4" name="TextBox 3">
            <a:extLst>
              <a:ext uri="{FF2B5EF4-FFF2-40B4-BE49-F238E27FC236}">
                <a16:creationId xmlns:a16="http://schemas.microsoft.com/office/drawing/2014/main" id="{5C764932-994C-C36C-F9DC-33ADEE020176}"/>
              </a:ext>
            </a:extLst>
          </p:cNvPr>
          <p:cNvSpPr txBox="1"/>
          <p:nvPr/>
        </p:nvSpPr>
        <p:spPr>
          <a:xfrm>
            <a:off x="6925586" y="5963478"/>
            <a:ext cx="2162755" cy="261610"/>
          </a:xfrm>
          <a:prstGeom prst="rect">
            <a:avLst/>
          </a:prstGeom>
          <a:noFill/>
        </p:spPr>
        <p:txBody>
          <a:bodyPr wrap="square" lIns="91440" tIns="45720" rIns="91440" bIns="45720" rtlCol="0" anchor="t">
            <a:spAutoFit/>
          </a:bodyPr>
          <a:lstStyle/>
          <a:p>
            <a:r>
              <a:rPr lang="en-GB" sz="1100" b="1">
                <a:latin typeface="Lexend Deca Light"/>
              </a:rPr>
              <a:t>Andy Goldsworthy</a:t>
            </a:r>
            <a:endParaRPr lang="en-GB" sz="1100" b="1">
              <a:latin typeface="Lexend Deca Light" pitchFamily="2" charset="0"/>
            </a:endParaRPr>
          </a:p>
        </p:txBody>
      </p:sp>
      <p:pic>
        <p:nvPicPr>
          <p:cNvPr id="2" name="Picture 1" descr="Andy Goldsworthy Sculptures - Sarah Western">
            <a:extLst>
              <a:ext uri="{FF2B5EF4-FFF2-40B4-BE49-F238E27FC236}">
                <a16:creationId xmlns:a16="http://schemas.microsoft.com/office/drawing/2014/main" id="{2C7F8215-5AE0-5D7E-1C0E-B5D4872391D0}"/>
              </a:ext>
            </a:extLst>
          </p:cNvPr>
          <p:cNvPicPr>
            <a:picLocks noChangeAspect="1"/>
          </p:cNvPicPr>
          <p:nvPr/>
        </p:nvPicPr>
        <p:blipFill>
          <a:blip r:embed="rId2"/>
          <a:stretch>
            <a:fillRect/>
          </a:stretch>
        </p:blipFill>
        <p:spPr>
          <a:xfrm>
            <a:off x="6924136" y="4853388"/>
            <a:ext cx="2168105" cy="1047489"/>
          </a:xfrm>
          <a:prstGeom prst="rect">
            <a:avLst/>
          </a:prstGeom>
        </p:spPr>
      </p:pic>
      <p:pic>
        <p:nvPicPr>
          <p:cNvPr id="8" name="Picture 7" descr="Easy Steps for Kids Crafting With Natural Materials">
            <a:extLst>
              <a:ext uri="{FF2B5EF4-FFF2-40B4-BE49-F238E27FC236}">
                <a16:creationId xmlns:a16="http://schemas.microsoft.com/office/drawing/2014/main" id="{A96694C7-67F4-25F6-91B8-9CFDCF8C3E51}"/>
              </a:ext>
            </a:extLst>
          </p:cNvPr>
          <p:cNvPicPr>
            <a:picLocks noChangeAspect="1"/>
          </p:cNvPicPr>
          <p:nvPr/>
        </p:nvPicPr>
        <p:blipFill>
          <a:blip r:embed="rId3"/>
          <a:stretch>
            <a:fillRect/>
          </a:stretch>
        </p:blipFill>
        <p:spPr>
          <a:xfrm>
            <a:off x="1948132" y="4369818"/>
            <a:ext cx="2286000" cy="2000250"/>
          </a:xfrm>
          <a:prstGeom prst="rect">
            <a:avLst/>
          </a:prstGeom>
        </p:spPr>
      </p:pic>
      <p:pic>
        <p:nvPicPr>
          <p:cNvPr id="7" name="Picture 6" descr="10 Ideas for Creating with Natural Materials">
            <a:extLst>
              <a:ext uri="{FF2B5EF4-FFF2-40B4-BE49-F238E27FC236}">
                <a16:creationId xmlns:a16="http://schemas.microsoft.com/office/drawing/2014/main" id="{C5CECA6E-71CC-B116-D768-8E7579C7D86E}"/>
              </a:ext>
            </a:extLst>
          </p:cNvPr>
          <p:cNvPicPr>
            <a:picLocks noChangeAspect="1"/>
          </p:cNvPicPr>
          <p:nvPr/>
        </p:nvPicPr>
        <p:blipFill>
          <a:blip r:embed="rId4"/>
          <a:stretch>
            <a:fillRect/>
          </a:stretch>
        </p:blipFill>
        <p:spPr>
          <a:xfrm>
            <a:off x="3691566" y="5439582"/>
            <a:ext cx="1530830" cy="1816041"/>
          </a:xfrm>
          <a:prstGeom prst="rect">
            <a:avLst/>
          </a:prstGeom>
        </p:spPr>
      </p:pic>
    </p:spTree>
    <p:extLst>
      <p:ext uri="{BB962C8B-B14F-4D97-AF65-F5344CB8AC3E}">
        <p14:creationId xmlns:p14="http://schemas.microsoft.com/office/powerpoint/2010/main" val="333622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64500126"/>
              </p:ext>
            </p:extLst>
          </p:nvPr>
        </p:nvGraphicFramePr>
        <p:xfrm>
          <a:off x="0" y="0"/>
          <a:ext cx="9173472" cy="6991098"/>
        </p:xfrm>
        <a:graphic>
          <a:graphicData uri="http://schemas.openxmlformats.org/drawingml/2006/table">
            <a:tbl>
              <a:tblPr firstRow="1" bandRow="1">
                <a:tableStyleId>{5C22544A-7EE6-4342-B048-85BDC9FD1C3A}</a:tableStyleId>
              </a:tblPr>
              <a:tblGrid>
                <a:gridCol w="2099144">
                  <a:extLst>
                    <a:ext uri="{9D8B030D-6E8A-4147-A177-3AD203B41FA5}">
                      <a16:colId xmlns:a16="http://schemas.microsoft.com/office/drawing/2014/main" val="3908753115"/>
                    </a:ext>
                  </a:extLst>
                </a:gridCol>
                <a:gridCol w="186856">
                  <a:extLst>
                    <a:ext uri="{9D8B030D-6E8A-4147-A177-3AD203B41FA5}">
                      <a16:colId xmlns:a16="http://schemas.microsoft.com/office/drawing/2014/main" val="1647246506"/>
                    </a:ext>
                  </a:extLst>
                </a:gridCol>
                <a:gridCol w="2221492">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a:latin typeface="Lexend Deca Light"/>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Sculpture</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3</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can we explore clay using different techniques?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pPr algn="l">
                        <a:lnSpc>
                          <a:spcPct val="107000"/>
                        </a:lnSpc>
                        <a:spcAft>
                          <a:spcPts val="800"/>
                        </a:spcAft>
                      </a:pPr>
                      <a:r>
                        <a:rPr lang="en-GB" sz="900" b="1">
                          <a:effectLst/>
                          <a:latin typeface="Lexend Deca Light"/>
                          <a:ea typeface="Calibri" panose="020F0502020204030204" pitchFamily="34" charset="0"/>
                          <a:cs typeface="Times New Roman"/>
                        </a:rPr>
                        <a:t>In Year 2 . . . </a:t>
                      </a:r>
                      <a:endParaRPr lang="en-GB" sz="900" b="1">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Children explore arrangements using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They twist, knot, tie, intertwine and construct using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They observe and use </a:t>
                      </a:r>
                      <a:r>
                        <a:rPr lang="en-US" sz="900" i="0" kern="1200" err="1">
                          <a:solidFill>
                            <a:schemeClr val="dk1"/>
                          </a:solidFill>
                          <a:effectLst/>
                          <a:latin typeface="Lexend Deca Light"/>
                          <a:ea typeface="+mn-ea"/>
                          <a:cs typeface="+mn-cs"/>
                        </a:rPr>
                        <a:t>colours</a:t>
                      </a:r>
                      <a:r>
                        <a:rPr lang="en-US" sz="900" i="0" kern="1200">
                          <a:solidFill>
                            <a:schemeClr val="dk1"/>
                          </a:solidFill>
                          <a:effectLst/>
                          <a:latin typeface="Lexend Deca Light"/>
                          <a:ea typeface="+mn-ea"/>
                          <a:cs typeface="+mn-cs"/>
                        </a:rPr>
                        <a:t>, textures, shapes and patterns in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They work with others to create a group piece of artwork using natural materials.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They communicate reasons, thoughts, observations and feelings about work created.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They explore and experiment with other sculpting materials. </a:t>
                      </a:r>
                      <a:endParaRPr lang="en-GB" sz="9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To use and explore clay and experiment with mark making tools.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To press shapes into clay, engrave shapes and textures using tools.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To use sketchbook to plan and develop ideas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a:ea typeface="+mn-ea"/>
                          <a:cs typeface="+mn-cs"/>
                        </a:rPr>
                        <a:t>To use coiling technique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Children demonstrate a good technique when making coils from clay.</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They have an idea how clay joins together to create a permanent bond.</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They can roll clay and press shapes into it.</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They use their sketchbooks to support their ideas.</a:t>
                      </a:r>
                    </a:p>
                    <a:p>
                      <a:pPr marL="171450" lvl="0" indent="-171450">
                        <a:buFont typeface="Arial" panose="020B0604020202020204" pitchFamily="34" charset="0"/>
                        <a:buChar char="•"/>
                      </a:pPr>
                      <a:endParaRPr lang="en-GB" sz="900" kern="1200">
                        <a:solidFill>
                          <a:schemeClr val="dk1"/>
                        </a:solidFill>
                        <a:effectLst/>
                        <a:latin typeface="Lexend Deca Light" pitchFamily="2" charset="0"/>
                        <a:ea typeface="+mn-ea"/>
                        <a:cs typeface="+mn-cs"/>
                      </a:endParaRP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4. . . .</a:t>
                      </a: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Children shape, form, model and construct sculptures from paper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Children explore paper techniques such as origami to create 3D models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Children use paper mâché to create 3D models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They explore and experiment with other forms of sculpture </a:t>
                      </a:r>
                      <a:endParaRPr lang="en-GB" sz="1000">
                        <a:effectLst/>
                        <a:latin typeface="Lexend Deca Light" pitchFamily="2" charset="0"/>
                        <a:ea typeface="Calibri" panose="020F0502020204030204" pitchFamily="34" charset="0"/>
                        <a:cs typeface="Times New Roman" panose="02020603050405020304" pitchFamily="18" charset="0"/>
                      </a:endParaRPr>
                    </a:p>
                    <a:p>
                      <a:pPr marL="171450" indent="-171450" algn="l">
                        <a:lnSpc>
                          <a:spcPct val="107000"/>
                        </a:lnSpc>
                        <a:spcAft>
                          <a:spcPts val="800"/>
                        </a:spcAft>
                        <a:buFont typeface="Arial" panose="020B0604020202020204" pitchFamily="34" charset="0"/>
                        <a:buChar char="•"/>
                      </a:pPr>
                      <a:endParaRPr lang="en-GB" sz="900" b="1" i="1">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Shape</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Construct</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Sculpture</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Coiling</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Sketchbook</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Technique</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Experiment</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Press</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Slip (as related to clay)</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Slab (as related to clay)</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Score (as related to clay)</a:t>
                      </a: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Can explain key vocabulary coil, score, slip and slab.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a:ea typeface="+mn-ea"/>
                          <a:cs typeface="+mn-cs"/>
                        </a:rPr>
                        <a:t>Can recall steps to create their 3D clay sculpture. </a:t>
                      </a:r>
                      <a:endParaRPr lang="en-GB" sz="11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a:effectLst/>
                          <a:latin typeface="Lexend Deca Light"/>
                          <a:ea typeface="Calibri" panose="020F0502020204030204" pitchFamily="34" charset="0"/>
                          <a:cs typeface="Times New Roman"/>
                        </a:rPr>
                        <a:t>Ladi Kwali</a:t>
                      </a:r>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2" name="Picture 1" descr="Ladi Kwali — AWARE">
            <a:extLst>
              <a:ext uri="{FF2B5EF4-FFF2-40B4-BE49-F238E27FC236}">
                <a16:creationId xmlns:a16="http://schemas.microsoft.com/office/drawing/2014/main" id="{7FD07B3A-C3CA-2511-84D7-ACE761E6DE6E}"/>
              </a:ext>
            </a:extLst>
          </p:cNvPr>
          <p:cNvPicPr>
            <a:picLocks noChangeAspect="1"/>
          </p:cNvPicPr>
          <p:nvPr/>
        </p:nvPicPr>
        <p:blipFill>
          <a:blip r:embed="rId2"/>
          <a:stretch>
            <a:fillRect/>
          </a:stretch>
        </p:blipFill>
        <p:spPr>
          <a:xfrm>
            <a:off x="7172954" y="4623040"/>
            <a:ext cx="1972394" cy="1306902"/>
          </a:xfrm>
          <a:prstGeom prst="rect">
            <a:avLst/>
          </a:prstGeom>
        </p:spPr>
      </p:pic>
      <p:pic>
        <p:nvPicPr>
          <p:cNvPr id="5" name="Picture 4" descr="Easy Coil Pots">
            <a:extLst>
              <a:ext uri="{FF2B5EF4-FFF2-40B4-BE49-F238E27FC236}">
                <a16:creationId xmlns:a16="http://schemas.microsoft.com/office/drawing/2014/main" id="{A05CE0E9-A792-C5D5-E3C4-3B19645B4137}"/>
              </a:ext>
            </a:extLst>
          </p:cNvPr>
          <p:cNvPicPr>
            <a:picLocks noChangeAspect="1"/>
          </p:cNvPicPr>
          <p:nvPr/>
        </p:nvPicPr>
        <p:blipFill>
          <a:blip r:embed="rId3"/>
          <a:stretch>
            <a:fillRect/>
          </a:stretch>
        </p:blipFill>
        <p:spPr>
          <a:xfrm>
            <a:off x="2524664" y="4382758"/>
            <a:ext cx="2743200" cy="1543050"/>
          </a:xfrm>
          <a:prstGeom prst="rect">
            <a:avLst/>
          </a:prstGeom>
        </p:spPr>
      </p:pic>
    </p:spTree>
    <p:extLst>
      <p:ext uri="{BB962C8B-B14F-4D97-AF65-F5344CB8AC3E}">
        <p14:creationId xmlns:p14="http://schemas.microsoft.com/office/powerpoint/2010/main" val="379230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490337002"/>
              </p:ext>
            </p:extLst>
          </p:nvPr>
        </p:nvGraphicFramePr>
        <p:xfrm>
          <a:off x="0" y="0"/>
          <a:ext cx="9173472" cy="6863303"/>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2221492">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a:latin typeface="Lexend Deca Light"/>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Sculpture</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4</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can we create sculptures from paper?</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pPr algn="l">
                        <a:lnSpc>
                          <a:spcPct val="107000"/>
                        </a:lnSpc>
                        <a:spcAft>
                          <a:spcPts val="800"/>
                        </a:spcAft>
                      </a:pPr>
                      <a:r>
                        <a:rPr lang="en-GB" sz="1000" b="1" kern="1200">
                          <a:solidFill>
                            <a:schemeClr val="dk1"/>
                          </a:solidFill>
                          <a:effectLst/>
                          <a:latin typeface="Lexend Deca Light"/>
                          <a:ea typeface="+mn-ea"/>
                          <a:cs typeface="+mn-cs"/>
                        </a:rPr>
                        <a:t>In Year 3 …</a:t>
                      </a: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Children use and explore clay and experiment with mark making tools.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They press shapes into clay, engrave shapes and textures using tools.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They use their sketchbook to plan and develop ideas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They learn to use coiling technique </a:t>
                      </a:r>
                      <a:endParaRPr lang="en-GB" sz="1000">
                        <a:effectLst/>
                        <a:latin typeface="Lexend Deca Light" pitchFamily="2" charset="0"/>
                        <a:ea typeface="Calibri" panose="020F0502020204030204" pitchFamily="34" charset="0"/>
                        <a:cs typeface="Times New Roman" panose="02020603050405020304" pitchFamily="18" charset="0"/>
                      </a:endParaRPr>
                    </a:p>
                    <a:p>
                      <a:pPr algn="l">
                        <a:lnSpc>
                          <a:spcPct val="107000"/>
                        </a:lnSpc>
                        <a:spcAft>
                          <a:spcPts val="800"/>
                        </a:spcAft>
                      </a:pPr>
                      <a:endParaRPr lang="en-GB" sz="1000" kern="1200">
                        <a:solidFill>
                          <a:schemeClr val="dk1"/>
                        </a:solidFill>
                        <a:effectLst/>
                        <a:latin typeface="Lexend Deca Light" pitchFamily="2" charset="0"/>
                        <a:ea typeface="+mn-ea"/>
                        <a:cs typeface="+mn-cs"/>
                      </a:endParaRPr>
                    </a:p>
                  </a:txBody>
                  <a:tcPr marL="68580" marR="68580" marT="0" marB="0"/>
                </a:tc>
                <a:tc gridSpan="2">
                  <a:txBody>
                    <a:bodyPr/>
                    <a:lstStyle/>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Shape, form, model and construct sculptures from paper </a:t>
                      </a:r>
                      <a:endParaRPr lang="en-GB" sz="11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Explore paper techniques such as origami to create 3D models </a:t>
                      </a:r>
                      <a:endParaRPr lang="en-GB" sz="11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Use paper mâché to create 3D models </a:t>
                      </a:r>
                      <a:endParaRPr lang="en-GB" sz="11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a:ea typeface="+mn-ea"/>
                          <a:cs typeface="+mn-cs"/>
                        </a:rPr>
                        <a:t>Explore and experiment with other forms of sculpture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know about a range of artists who use paper as they main medium.</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have experienced origami and tried to create some examples.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know what paper mâché’ is and can create their own knowing about the texture, etc.</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know about different forms of sculpture and have experience of some.</a:t>
                      </a:r>
                    </a:p>
                    <a:p>
                      <a:pPr marL="171450" lvl="0" indent="-171450">
                        <a:buFont typeface="Arial" panose="020B0604020202020204" pitchFamily="34" charset="0"/>
                        <a:buChar char="•"/>
                      </a:pPr>
                      <a:endParaRPr lang="en-GB" sz="900" kern="1200">
                        <a:solidFill>
                          <a:schemeClr val="dk1"/>
                        </a:solidFill>
                        <a:effectLst/>
                        <a:latin typeface="Lexend Deca Light" pitchFamily="2" charset="0"/>
                        <a:ea typeface="+mn-ea"/>
                        <a:cs typeface="+mn-cs"/>
                      </a:endParaRP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1000" b="1" i="1">
                          <a:effectLst/>
                          <a:latin typeface="Lexend Deca Light"/>
                          <a:ea typeface="Calibri" panose="020F0502020204030204" pitchFamily="34" charset="0"/>
                          <a:cs typeface="Times New Roman"/>
                        </a:rPr>
                        <a:t>In Year 5. . . .</a:t>
                      </a: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Children explore wire as a medium for sculptures.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They use </a:t>
                      </a:r>
                      <a:r>
                        <a:rPr lang="en-US" sz="1000" kern="1200" err="1">
                          <a:solidFill>
                            <a:schemeClr val="dk1"/>
                          </a:solidFill>
                          <a:effectLst/>
                          <a:latin typeface="Lexend Deca Light"/>
                          <a:ea typeface="+mn-ea"/>
                          <a:cs typeface="+mn-cs"/>
                        </a:rPr>
                        <a:t>aluminium</a:t>
                      </a:r>
                      <a:r>
                        <a:rPr lang="en-US" sz="1000" kern="1200">
                          <a:solidFill>
                            <a:schemeClr val="dk1"/>
                          </a:solidFill>
                          <a:effectLst/>
                          <a:latin typeface="Lexend Deca Light"/>
                          <a:ea typeface="+mn-ea"/>
                          <a:cs typeface="+mn-cs"/>
                        </a:rPr>
                        <a:t> wire to create sculptures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They shape, form, model and construct using wire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They use tools safely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They explore and experiment with other forms of sculpture </a:t>
                      </a:r>
                      <a:endParaRPr lang="en-GB" sz="1000" i="0">
                        <a:effectLst/>
                        <a:latin typeface="Lexend Deca Light" pitchFamily="2" charset="0"/>
                        <a:ea typeface="Calibri" panose="020F0502020204030204" pitchFamily="34" charset="0"/>
                        <a:cs typeface="Times New Roman" panose="02020603050405020304" pitchFamily="18" charset="0"/>
                      </a:endParaRPr>
                    </a:p>
                    <a:p>
                      <a:pPr marL="171450" indent="-171450" algn="l">
                        <a:lnSpc>
                          <a:spcPct val="107000"/>
                        </a:lnSpc>
                        <a:spcAft>
                          <a:spcPts val="800"/>
                        </a:spcAft>
                        <a:buFont typeface="Arial" panose="020B0604020202020204" pitchFamily="34" charset="0"/>
                        <a:buChar char="•"/>
                      </a:pPr>
                      <a:endParaRPr lang="en-GB" sz="900" b="1" i="1">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Origami</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Pare Mache’</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Sculpture</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Construct</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Experiment</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Sketchbooks</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Texture</a:t>
                      </a:r>
                    </a:p>
                    <a:p>
                      <a:pPr marL="171450" lvl="0" indent="-171450">
                        <a:buFont typeface="Arial" panose="020B0604020202020204" pitchFamily="34" charset="0"/>
                        <a:buChar char="•"/>
                      </a:pPr>
                      <a:r>
                        <a:rPr lang="en-GB" sz="950">
                          <a:effectLst/>
                          <a:latin typeface="Lexend Deca Light"/>
                          <a:ea typeface="Calibri" panose="020F0502020204030204" pitchFamily="34" charset="0"/>
                          <a:cs typeface="Times New Roman"/>
                        </a:rPr>
                        <a:t>Aesthetically pleasing</a:t>
                      </a:r>
                    </a:p>
                    <a:p>
                      <a:pPr marL="0" lvl="0" indent="0">
                        <a:buFont typeface="Arial" panose="020B0604020202020204" pitchFamily="34" charset="0"/>
                        <a:buNone/>
                      </a:pPr>
                      <a:endParaRPr lang="en-GB" sz="95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100" kern="1200">
                          <a:solidFill>
                            <a:schemeClr val="dk1"/>
                          </a:solidFill>
                          <a:effectLst/>
                          <a:latin typeface="Lexend Deca Light"/>
                          <a:ea typeface="+mn-ea"/>
                          <a:cs typeface="+mn-cs"/>
                        </a:rPr>
                        <a:t>Understands that paper can be used in a range of different ways to create a sculpture. </a:t>
                      </a:r>
                      <a:endParaRPr lang="en-GB" sz="11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100" kern="1200">
                          <a:solidFill>
                            <a:schemeClr val="dk1"/>
                          </a:solidFill>
                          <a:effectLst/>
                          <a:latin typeface="Lexend Deca Light"/>
                          <a:ea typeface="+mn-ea"/>
                          <a:cs typeface="+mn-cs"/>
                        </a:rPr>
                        <a:t>Can explain the process of how to create a paper mâché sculpture. </a:t>
                      </a:r>
                      <a:endParaRPr lang="en-GB" sz="11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a:effectLst/>
                          <a:latin typeface="Lexend Deca Light"/>
                          <a:ea typeface="Calibri" panose="020F0502020204030204" pitchFamily="34" charset="0"/>
                          <a:cs typeface="Times New Roman"/>
                        </a:rPr>
                        <a:t>Bernie Kaminski</a:t>
                      </a:r>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2" name="Picture 1" descr="Bernie Kaminski — The Family Reviews">
            <a:extLst>
              <a:ext uri="{FF2B5EF4-FFF2-40B4-BE49-F238E27FC236}">
                <a16:creationId xmlns:a16="http://schemas.microsoft.com/office/drawing/2014/main" id="{B45AAC04-AD28-13BC-2E2B-5E929ECA5215}"/>
              </a:ext>
            </a:extLst>
          </p:cNvPr>
          <p:cNvPicPr>
            <a:picLocks noChangeAspect="1"/>
          </p:cNvPicPr>
          <p:nvPr/>
        </p:nvPicPr>
        <p:blipFill>
          <a:blip r:embed="rId2"/>
          <a:stretch>
            <a:fillRect/>
          </a:stretch>
        </p:blipFill>
        <p:spPr>
          <a:xfrm>
            <a:off x="7267305" y="4370267"/>
            <a:ext cx="1740559" cy="1754937"/>
          </a:xfrm>
          <a:prstGeom prst="rect">
            <a:avLst/>
          </a:prstGeom>
        </p:spPr>
      </p:pic>
      <p:pic>
        <p:nvPicPr>
          <p:cNvPr id="3" name="Picture 2" descr="Hot Air Balloon | Kids' Crafts | Fun Craft Ideas | FirstPalette.com">
            <a:extLst>
              <a:ext uri="{FF2B5EF4-FFF2-40B4-BE49-F238E27FC236}">
                <a16:creationId xmlns:a16="http://schemas.microsoft.com/office/drawing/2014/main" id="{3BD68B62-447F-E1B3-8852-A76A07356BC1}"/>
              </a:ext>
            </a:extLst>
          </p:cNvPr>
          <p:cNvPicPr>
            <a:picLocks noChangeAspect="1"/>
          </p:cNvPicPr>
          <p:nvPr/>
        </p:nvPicPr>
        <p:blipFill>
          <a:blip r:embed="rId3"/>
          <a:stretch>
            <a:fillRect/>
          </a:stretch>
        </p:blipFill>
        <p:spPr>
          <a:xfrm>
            <a:off x="2455653" y="4101860"/>
            <a:ext cx="2493033" cy="2507411"/>
          </a:xfrm>
          <a:prstGeom prst="rect">
            <a:avLst/>
          </a:prstGeom>
        </p:spPr>
      </p:pic>
    </p:spTree>
    <p:extLst>
      <p:ext uri="{BB962C8B-B14F-4D97-AF65-F5344CB8AC3E}">
        <p14:creationId xmlns:p14="http://schemas.microsoft.com/office/powerpoint/2010/main" val="227656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4015308813"/>
              </p:ext>
            </p:extLst>
          </p:nvPr>
        </p:nvGraphicFramePr>
        <p:xfrm>
          <a:off x="0" y="-8303"/>
          <a:ext cx="9173472" cy="6887211"/>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2221492">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a:latin typeface="Lexend Deca Light"/>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Sculpture</a:t>
                      </a:r>
                      <a:endParaRPr lang="en-GB" sz="18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5</a:t>
                      </a:r>
                      <a:endParaRPr lang="en-GB" sz="18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do I create a 3D sculpture from wire?</a:t>
                      </a:r>
                      <a:endParaRPr lang="en-GB" sz="1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800" b="1">
                          <a:effectLst/>
                          <a:latin typeface="Lexend Deca Light"/>
                          <a:ea typeface="Calibri" panose="020F0502020204030204" pitchFamily="34" charset="0"/>
                          <a:cs typeface="Times New Roman"/>
                        </a:rPr>
                        <a:t>Prior learning</a:t>
                      </a:r>
                      <a:endParaRPr lang="en-GB" sz="18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800" b="1">
                          <a:effectLst/>
                          <a:latin typeface="Lexend Deca Light"/>
                          <a:ea typeface="Calibri" panose="020F0502020204030204" pitchFamily="34" charset="0"/>
                          <a:cs typeface="Times New Roman"/>
                        </a:rPr>
                        <a:t>New learning </a:t>
                      </a:r>
                      <a:endParaRPr lang="en-GB" sz="1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800" b="1">
                          <a:effectLst/>
                          <a:latin typeface="Lexend Deca Light"/>
                          <a:ea typeface="Calibri" panose="020F0502020204030204" pitchFamily="34" charset="0"/>
                          <a:cs typeface="Times New Roman"/>
                        </a:rPr>
                        <a:t>What success looks like:</a:t>
                      </a:r>
                      <a:endParaRPr lang="en-GB" sz="18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800" b="1" i="1">
                          <a:effectLst/>
                          <a:latin typeface="Lexend Deca Light"/>
                          <a:ea typeface="Calibri" panose="020F0502020204030204" pitchFamily="34" charset="0"/>
                          <a:cs typeface="Times New Roman"/>
                        </a:rPr>
                        <a:t>Future learning</a:t>
                      </a:r>
                      <a:endParaRPr lang="en-GB" sz="18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45038">
                <a:tc>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know about a range of artists who use paper as they main medium.</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have experienced origami and tried to create some examples.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know what paper Mache’ is and can create their own knowing about the texture, etc.</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know about different forms of sculpture and have experience of some.</a:t>
                      </a:r>
                    </a:p>
                    <a:p>
                      <a:pPr algn="l">
                        <a:lnSpc>
                          <a:spcPct val="107000"/>
                        </a:lnSpc>
                        <a:spcAft>
                          <a:spcPts val="800"/>
                        </a:spcAft>
                      </a:pPr>
                      <a:endParaRPr lang="en-GB" sz="800" b="1">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Explore wire as a medium for sculptures.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Use </a:t>
                      </a:r>
                      <a:r>
                        <a:rPr lang="en-US" sz="1000" kern="1200" err="1">
                          <a:solidFill>
                            <a:schemeClr val="dk1"/>
                          </a:solidFill>
                          <a:effectLst/>
                          <a:latin typeface="Lexend Deca Light"/>
                          <a:ea typeface="+mn-ea"/>
                          <a:cs typeface="+mn-cs"/>
                        </a:rPr>
                        <a:t>aluminium</a:t>
                      </a:r>
                      <a:r>
                        <a:rPr lang="en-US" sz="1000" kern="1200">
                          <a:solidFill>
                            <a:schemeClr val="dk1"/>
                          </a:solidFill>
                          <a:effectLst/>
                          <a:latin typeface="Lexend Deca Light"/>
                          <a:ea typeface="+mn-ea"/>
                          <a:cs typeface="+mn-cs"/>
                        </a:rPr>
                        <a:t> wire to create sculptures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Shape, form, model and construct using wire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Use tools safely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Explore and experiment with other forms of sculpture </a:t>
                      </a:r>
                      <a:endParaRPr lang="en-GB" sz="1000" i="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9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Children know about a number of sculptors and how they worked.</a:t>
                      </a: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They know how to use wire to create their own sculptures.</a:t>
                      </a: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They can shape and model using wire.</a:t>
                      </a: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They know how to add paper Mache’ or </a:t>
                      </a:r>
                      <a:r>
                        <a:rPr lang="en-GB" sz="800" kern="1200" err="1">
                          <a:solidFill>
                            <a:schemeClr val="dk1"/>
                          </a:solidFill>
                          <a:effectLst/>
                          <a:latin typeface="Lexend Deca Light"/>
                          <a:ea typeface="+mn-ea"/>
                          <a:cs typeface="+mn-cs"/>
                        </a:rPr>
                        <a:t>modroc</a:t>
                      </a:r>
                      <a:r>
                        <a:rPr lang="en-GB" sz="800" kern="1200">
                          <a:solidFill>
                            <a:schemeClr val="dk1"/>
                          </a:solidFill>
                          <a:effectLst/>
                          <a:latin typeface="Lexend Deca Light"/>
                          <a:ea typeface="+mn-ea"/>
                          <a:cs typeface="+mn-cs"/>
                        </a:rPr>
                        <a:t> to create a 3D effect.</a:t>
                      </a: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They know how to use tools carefully and safely. </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800" b="1" i="1">
                          <a:effectLst/>
                          <a:latin typeface="Lexend Deca Light"/>
                          <a:ea typeface="Calibri" panose="020F0502020204030204" pitchFamily="34" charset="0"/>
                          <a:cs typeface="Times New Roman"/>
                        </a:rPr>
                        <a:t>In Year 6. . . .</a:t>
                      </a:r>
                    </a:p>
                    <a:p>
                      <a:pPr marL="171450" indent="-171450">
                        <a:buFont typeface="Arial" panose="020B0604020202020204" pitchFamily="34" charset="0"/>
                        <a:buChar char="•"/>
                      </a:pPr>
                      <a:r>
                        <a:rPr lang="en-US" sz="800" kern="1200">
                          <a:solidFill>
                            <a:schemeClr val="dk1"/>
                          </a:solidFill>
                          <a:effectLst/>
                          <a:latin typeface="Lexend Deca Light"/>
                          <a:ea typeface="+mn-ea"/>
                          <a:cs typeface="+mn-cs"/>
                        </a:rPr>
                        <a:t>Children will create sculptures using, clay, wire, paper mâché and other man-made and natural materials. </a:t>
                      </a:r>
                      <a:endParaRPr lang="en-GB" sz="8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800" kern="1200">
                          <a:solidFill>
                            <a:schemeClr val="dk1"/>
                          </a:solidFill>
                          <a:effectLst/>
                          <a:latin typeface="Lexend Deca Light"/>
                          <a:ea typeface="+mn-ea"/>
                          <a:cs typeface="+mn-cs"/>
                        </a:rPr>
                        <a:t>They will use sketchbook to inform, plan and develop ideas. </a:t>
                      </a:r>
                      <a:endParaRPr lang="en-GB" sz="8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800" kern="1200">
                          <a:solidFill>
                            <a:schemeClr val="dk1"/>
                          </a:solidFill>
                          <a:effectLst/>
                          <a:latin typeface="Lexend Deca Light"/>
                          <a:ea typeface="+mn-ea"/>
                          <a:cs typeface="+mn-cs"/>
                        </a:rPr>
                        <a:t>They will shape, form, model and join with confidence. </a:t>
                      </a:r>
                      <a:endParaRPr lang="en-GB" sz="8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800" kern="1200">
                          <a:solidFill>
                            <a:schemeClr val="dk1"/>
                          </a:solidFill>
                          <a:effectLst/>
                          <a:latin typeface="Lexend Deca Light"/>
                          <a:ea typeface="+mn-ea"/>
                          <a:cs typeface="+mn-cs"/>
                        </a:rPr>
                        <a:t>They will use paper mâché to create 3D models </a:t>
                      </a:r>
                      <a:endParaRPr lang="en-GB" sz="8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800" kern="1200">
                          <a:solidFill>
                            <a:schemeClr val="dk1"/>
                          </a:solidFill>
                          <a:effectLst/>
                          <a:latin typeface="Lexend Deca Light"/>
                          <a:ea typeface="+mn-ea"/>
                          <a:cs typeface="+mn-cs"/>
                        </a:rPr>
                        <a:t>They compare ideas, methods and approaches to their own and others’ work and say what they think and feel about it </a:t>
                      </a:r>
                      <a:endParaRPr lang="en-GB" sz="8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800" kern="1200">
                          <a:solidFill>
                            <a:schemeClr val="dk1"/>
                          </a:solidFill>
                          <a:effectLst/>
                          <a:latin typeface="Lexend Deca Light"/>
                          <a:ea typeface="+mn-ea"/>
                          <a:cs typeface="+mn-cs"/>
                        </a:rPr>
                        <a:t>They adapt work according to their views and describe how they might develop it further</a:t>
                      </a:r>
                      <a:endParaRPr lang="en-GB" sz="800">
                        <a:latin typeface="Lexend Deca Light"/>
                      </a:endParaRPr>
                    </a:p>
                    <a:p>
                      <a:pPr marL="171450" indent="-171450" algn="l">
                        <a:lnSpc>
                          <a:spcPct val="107000"/>
                        </a:lnSpc>
                        <a:spcAft>
                          <a:spcPts val="800"/>
                        </a:spcAft>
                        <a:buFont typeface="Arial" panose="020B0604020202020204" pitchFamily="34" charset="0"/>
                        <a:buChar char="•"/>
                      </a:pPr>
                      <a:endParaRPr lang="en-GB" sz="800" b="1" i="1">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gridSpan="2">
                  <a:txBody>
                    <a:bodyPr/>
                    <a:lstStyle/>
                    <a:p>
                      <a:pPr>
                        <a:lnSpc>
                          <a:spcPct val="107000"/>
                        </a:lnSpc>
                        <a:spcAft>
                          <a:spcPts val="800"/>
                        </a:spcAft>
                      </a:pPr>
                      <a:r>
                        <a:rPr lang="en-GB" sz="14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4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4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a:effectLst/>
                          <a:latin typeface="Lexend Deca Light"/>
                          <a:cs typeface="Times New Roman"/>
                        </a:rPr>
                        <a:t>Artist References</a:t>
                      </a:r>
                      <a:endParaRPr lang="en-GB" sz="14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pPr marL="171450" indent="-171450">
                        <a:buFont typeface="Arial" panose="020B0604020202020204" pitchFamily="34" charset="0"/>
                        <a:buChar char="•"/>
                      </a:pPr>
                      <a:r>
                        <a:rPr lang="en-GB" sz="1000">
                          <a:effectLst/>
                          <a:latin typeface="Lexend Deca Light"/>
                          <a:ea typeface="Calibri" panose="020F0502020204030204" pitchFamily="34" charset="0"/>
                          <a:cs typeface="Times New Roman"/>
                        </a:rPr>
                        <a:t>Sculpture</a:t>
                      </a:r>
                    </a:p>
                    <a:p>
                      <a:pPr marL="171450" indent="-171450">
                        <a:buFont typeface="Arial" panose="020B0604020202020204" pitchFamily="34" charset="0"/>
                        <a:buChar char="•"/>
                      </a:pPr>
                      <a:r>
                        <a:rPr lang="en-GB" sz="1000">
                          <a:effectLst/>
                          <a:latin typeface="Lexend Deca Light"/>
                          <a:ea typeface="Calibri" panose="020F0502020204030204" pitchFamily="34" charset="0"/>
                          <a:cs typeface="Times New Roman"/>
                        </a:rPr>
                        <a:t>Wire</a:t>
                      </a:r>
                    </a:p>
                    <a:p>
                      <a:pPr marL="171450" indent="-171450">
                        <a:buFont typeface="Arial" panose="020B0604020202020204" pitchFamily="34" charset="0"/>
                        <a:buChar char="•"/>
                      </a:pPr>
                      <a:r>
                        <a:rPr lang="en-GB" sz="1000">
                          <a:effectLst/>
                          <a:latin typeface="Lexend Deca Light"/>
                          <a:ea typeface="Calibri" panose="020F0502020204030204" pitchFamily="34" charset="0"/>
                          <a:cs typeface="Times New Roman"/>
                        </a:rPr>
                        <a:t>Safety</a:t>
                      </a:r>
                    </a:p>
                    <a:p>
                      <a:pPr marL="171450" indent="-171450">
                        <a:buFont typeface="Arial" panose="020B0604020202020204" pitchFamily="34" charset="0"/>
                        <a:buChar char="•"/>
                      </a:pPr>
                      <a:r>
                        <a:rPr lang="en-GB" sz="1000">
                          <a:effectLst/>
                          <a:latin typeface="Lexend Deca Light"/>
                          <a:ea typeface="Calibri" panose="020F0502020204030204" pitchFamily="34" charset="0"/>
                          <a:cs typeface="Times New Roman"/>
                        </a:rPr>
                        <a:t>Aluminium</a:t>
                      </a:r>
                    </a:p>
                    <a:p>
                      <a:pPr marL="171450" indent="-171450">
                        <a:buFont typeface="Arial" panose="020B0604020202020204" pitchFamily="34" charset="0"/>
                        <a:buChar char="•"/>
                      </a:pPr>
                      <a:r>
                        <a:rPr lang="en-GB" sz="1000">
                          <a:effectLst/>
                          <a:latin typeface="Lexend Deca Light"/>
                          <a:ea typeface="Calibri" panose="020F0502020204030204" pitchFamily="34" charset="0"/>
                          <a:cs typeface="Times New Roman"/>
                        </a:rPr>
                        <a:t>Sculptors</a:t>
                      </a:r>
                    </a:p>
                    <a:p>
                      <a:pPr marL="171450" indent="-171450">
                        <a:buFont typeface="Arial" panose="020B0604020202020204" pitchFamily="34" charset="0"/>
                        <a:buChar char="•"/>
                      </a:pPr>
                      <a:endParaRPr lang="en-GB" sz="100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a:effectLst/>
                        <a:latin typeface="Lexend Deca Light"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Explain how to use tools safely to create wire sculptures. </a:t>
                      </a:r>
                      <a:endParaRPr lang="en-US"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Know about famous wire sculptors and can discuss their work confidently. </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800">
                        <a:effectLst/>
                        <a:latin typeface="Lexend Deca Light" pitchFamily="2" charset="0"/>
                        <a:ea typeface="Calibri" panose="020F0502020204030204" pitchFamily="34" charset="0"/>
                        <a:cs typeface="Times New Roman" panose="02020603050405020304" pitchFamily="18" charset="0"/>
                      </a:endParaRPr>
                    </a:p>
                    <a:p>
                      <a:r>
                        <a:rPr lang="en-GB" sz="1000">
                          <a:effectLst/>
                          <a:latin typeface="Lexend Deca Light"/>
                          <a:ea typeface="Calibri" panose="020F0502020204030204" pitchFamily="34" charset="0"/>
                          <a:cs typeface="Times New Roman"/>
                        </a:rPr>
                        <a:t>Elizabeth Berrien</a:t>
                      </a:r>
                      <a:endParaRPr lang="en-GB" sz="800">
                        <a:effectLst/>
                        <a:latin typeface="Lexend Deca Light" pitchFamily="2" charset="0"/>
                        <a:ea typeface="Calibri" panose="020F0502020204030204" pitchFamily="34" charset="0"/>
                        <a:cs typeface="Times New Roman" panose="02020603050405020304" pitchFamily="18" charset="0"/>
                      </a:endParaRPr>
                    </a:p>
                    <a:p>
                      <a:endParaRPr lang="en-GB" sz="800">
                        <a:effectLst/>
                        <a:latin typeface="Lexend Deca Light" pitchFamily="2" charset="0"/>
                        <a:ea typeface="Calibri" panose="020F0502020204030204" pitchFamily="34" charset="0"/>
                        <a:cs typeface="Times New Roman" panose="02020603050405020304" pitchFamily="18" charset="0"/>
                      </a:endParaRPr>
                    </a:p>
                    <a:p>
                      <a:endParaRPr lang="en-GB" sz="800">
                        <a:effectLst/>
                        <a:latin typeface="Lexend Deca Light" pitchFamily="2" charset="0"/>
                        <a:ea typeface="Calibri" panose="020F0502020204030204" pitchFamily="34" charset="0"/>
                        <a:cs typeface="Times New Roman" panose="02020603050405020304" pitchFamily="18" charset="0"/>
                      </a:endParaRPr>
                    </a:p>
                    <a:p>
                      <a:endParaRPr lang="en-GB" sz="800">
                        <a:effectLst/>
                        <a:latin typeface="Lexend Deca Light" pitchFamily="2" charset="0"/>
                        <a:ea typeface="Calibri" panose="020F0502020204030204" pitchFamily="34" charset="0"/>
                        <a:cs typeface="Times New Roman" panose="02020603050405020304" pitchFamily="18" charset="0"/>
                      </a:endParaRPr>
                    </a:p>
                    <a:p>
                      <a:endParaRPr lang="en-GB" sz="800">
                        <a:effectLst/>
                        <a:latin typeface="Lexend Deca Light" pitchFamily="2" charset="0"/>
                        <a:ea typeface="Calibri" panose="020F0502020204030204" pitchFamily="34" charset="0"/>
                        <a:cs typeface="Times New Roman" panose="02020603050405020304" pitchFamily="18" charset="0"/>
                      </a:endParaRPr>
                    </a:p>
                    <a:p>
                      <a:endParaRPr lang="en-GB" sz="800">
                        <a:effectLst/>
                        <a:latin typeface="Lexend Deca Light" pitchFamily="2" charset="0"/>
                        <a:ea typeface="Calibri" panose="020F0502020204030204" pitchFamily="34" charset="0"/>
                        <a:cs typeface="Times New Roman" panose="02020603050405020304" pitchFamily="18" charset="0"/>
                      </a:endParaRPr>
                    </a:p>
                    <a:p>
                      <a:endParaRPr lang="en-GB" sz="800">
                        <a:effectLst/>
                        <a:latin typeface="Lexend Deca Light" pitchFamily="2" charset="0"/>
                        <a:cs typeface="Times New Roman" panose="02020603050405020304" pitchFamily="18" charset="0"/>
                      </a:endParaRPr>
                    </a:p>
                    <a:p>
                      <a:endParaRPr lang="en-GB" sz="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2" name="Picture 1" descr="The Artist">
            <a:extLst>
              <a:ext uri="{FF2B5EF4-FFF2-40B4-BE49-F238E27FC236}">
                <a16:creationId xmlns:a16="http://schemas.microsoft.com/office/drawing/2014/main" id="{58FBDCE9-2B26-B17E-4726-74286CE40318}"/>
              </a:ext>
            </a:extLst>
          </p:cNvPr>
          <p:cNvPicPr>
            <a:picLocks noChangeAspect="1"/>
          </p:cNvPicPr>
          <p:nvPr/>
        </p:nvPicPr>
        <p:blipFill>
          <a:blip r:embed="rId2"/>
          <a:stretch>
            <a:fillRect/>
          </a:stretch>
        </p:blipFill>
        <p:spPr>
          <a:xfrm>
            <a:off x="7201708" y="4527160"/>
            <a:ext cx="1972394" cy="1326132"/>
          </a:xfrm>
          <a:prstGeom prst="rect">
            <a:avLst/>
          </a:prstGeom>
        </p:spPr>
      </p:pic>
      <p:pic>
        <p:nvPicPr>
          <p:cNvPr id="4" name="Picture 3" descr="Pin on Art - Lessons for K-12">
            <a:extLst>
              <a:ext uri="{FF2B5EF4-FFF2-40B4-BE49-F238E27FC236}">
                <a16:creationId xmlns:a16="http://schemas.microsoft.com/office/drawing/2014/main" id="{4CB64001-2D89-DDDE-7D01-35DBA8944D9F}"/>
              </a:ext>
            </a:extLst>
          </p:cNvPr>
          <p:cNvPicPr>
            <a:picLocks noChangeAspect="1"/>
          </p:cNvPicPr>
          <p:nvPr/>
        </p:nvPicPr>
        <p:blipFill>
          <a:blip r:embed="rId3"/>
          <a:stretch>
            <a:fillRect/>
          </a:stretch>
        </p:blipFill>
        <p:spPr>
          <a:xfrm>
            <a:off x="2855343" y="4240403"/>
            <a:ext cx="2038710" cy="3006700"/>
          </a:xfrm>
          <a:prstGeom prst="rect">
            <a:avLst/>
          </a:prstGeom>
        </p:spPr>
      </p:pic>
    </p:spTree>
    <p:extLst>
      <p:ext uri="{BB962C8B-B14F-4D97-AF65-F5344CB8AC3E}">
        <p14:creationId xmlns:p14="http://schemas.microsoft.com/office/powerpoint/2010/main" val="38083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77734946"/>
              </p:ext>
            </p:extLst>
          </p:nvPr>
        </p:nvGraphicFramePr>
        <p:xfrm>
          <a:off x="0" y="-8304"/>
          <a:ext cx="9173472" cy="6866302"/>
        </p:xfrm>
        <a:graphic>
          <a:graphicData uri="http://schemas.openxmlformats.org/drawingml/2006/table">
            <a:tbl>
              <a:tblPr firstRow="1" bandRow="1">
                <a:tableStyleId>{5C22544A-7EE6-4342-B048-85BDC9FD1C3A}</a:tableStyleId>
              </a:tblPr>
              <a:tblGrid>
                <a:gridCol w="1693628">
                  <a:extLst>
                    <a:ext uri="{9D8B030D-6E8A-4147-A177-3AD203B41FA5}">
                      <a16:colId xmlns:a16="http://schemas.microsoft.com/office/drawing/2014/main" val="3908753115"/>
                    </a:ext>
                  </a:extLst>
                </a:gridCol>
                <a:gridCol w="592372">
                  <a:extLst>
                    <a:ext uri="{9D8B030D-6E8A-4147-A177-3AD203B41FA5}">
                      <a16:colId xmlns:a16="http://schemas.microsoft.com/office/drawing/2014/main" val="1647246506"/>
                    </a:ext>
                  </a:extLst>
                </a:gridCol>
                <a:gridCol w="1745311">
                  <a:extLst>
                    <a:ext uri="{9D8B030D-6E8A-4147-A177-3AD203B41FA5}">
                      <a16:colId xmlns:a16="http://schemas.microsoft.com/office/drawing/2014/main" val="4196512692"/>
                    </a:ext>
                  </a:extLst>
                </a:gridCol>
                <a:gridCol w="476181">
                  <a:extLst>
                    <a:ext uri="{9D8B030D-6E8A-4147-A177-3AD203B41FA5}">
                      <a16:colId xmlns:a16="http://schemas.microsoft.com/office/drawing/2014/main" val="1287894911"/>
                    </a:ext>
                  </a:extLst>
                </a:gridCol>
                <a:gridCol w="978908">
                  <a:extLst>
                    <a:ext uri="{9D8B030D-6E8A-4147-A177-3AD203B41FA5}">
                      <a16:colId xmlns:a16="http://schemas.microsoft.com/office/drawing/2014/main" val="4263847423"/>
                    </a:ext>
                  </a:extLst>
                </a:gridCol>
                <a:gridCol w="333955">
                  <a:extLst>
                    <a:ext uri="{9D8B030D-6E8A-4147-A177-3AD203B41FA5}">
                      <a16:colId xmlns:a16="http://schemas.microsoft.com/office/drawing/2014/main" val="2675361188"/>
                    </a:ext>
                  </a:extLst>
                </a:gridCol>
                <a:gridCol w="1348541">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95167">
                <a:tc gridSpan="8">
                  <a:txBody>
                    <a:bodyPr/>
                    <a:lstStyle/>
                    <a:p>
                      <a:pPr algn="ctr"/>
                      <a:r>
                        <a:rPr lang="en-GB">
                          <a:latin typeface="Lexend Deca Light"/>
                        </a:rPr>
                        <a:t>Art and Design: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81219">
                <a:tc gridSpan="4">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Sculpture</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6</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81219">
                <a:tc gridSpan="8">
                  <a:txBody>
                    <a:bodyPr/>
                    <a:lstStyle/>
                    <a:p>
                      <a:pPr algn="ctr">
                        <a:lnSpc>
                          <a:spcPct val="107000"/>
                        </a:lnSpc>
                        <a:spcAft>
                          <a:spcPts val="800"/>
                        </a:spcAft>
                      </a:pPr>
                      <a:r>
                        <a:rPr lang="en-GB" sz="1800" b="1" kern="1200">
                          <a:solidFill>
                            <a:schemeClr val="dk1"/>
                          </a:solidFill>
                          <a:effectLst/>
                          <a:latin typeface="Lexend Deca Light"/>
                          <a:ea typeface="+mn-ea"/>
                          <a:cs typeface="+mn-cs"/>
                        </a:rPr>
                        <a:t>How can I manipulate clay effectively to create a sculpture?</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46031">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3">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What success looks like: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613389">
                <a:tc>
                  <a:txBody>
                    <a:bodyPr/>
                    <a:lstStyle/>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From the previous year, children know about a number of sculptors and how they worked.</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They know how to use wire to create their own sculptures.</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They can shape and model using wire.</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They know how to add paper Mache’ or </a:t>
                      </a:r>
                      <a:r>
                        <a:rPr lang="en-GB" sz="1000" kern="1200" err="1">
                          <a:solidFill>
                            <a:schemeClr val="dk1"/>
                          </a:solidFill>
                          <a:effectLst/>
                          <a:latin typeface="Lexend Deca Light"/>
                          <a:ea typeface="+mn-ea"/>
                          <a:cs typeface="+mn-cs"/>
                        </a:rPr>
                        <a:t>modroc</a:t>
                      </a:r>
                      <a:r>
                        <a:rPr lang="en-GB" sz="1000" kern="1200">
                          <a:solidFill>
                            <a:schemeClr val="dk1"/>
                          </a:solidFill>
                          <a:effectLst/>
                          <a:latin typeface="Lexend Deca Light"/>
                          <a:ea typeface="+mn-ea"/>
                          <a:cs typeface="+mn-cs"/>
                        </a:rPr>
                        <a:t> to create a 3D effect.</a:t>
                      </a: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They know how to use tools carefully and safely. </a:t>
                      </a:r>
                    </a:p>
                    <a:p>
                      <a:endParaRPr lang="en-GB" sz="1000" kern="1200">
                        <a:solidFill>
                          <a:schemeClr val="dk1"/>
                        </a:solidFill>
                        <a:effectLst/>
                        <a:latin typeface="Lexend Deca Light" pitchFamily="2" charset="0"/>
                        <a:ea typeface="+mn-ea"/>
                        <a:cs typeface="+mn-cs"/>
                      </a:endParaRPr>
                    </a:p>
                  </a:txBody>
                  <a:tcPr marL="68580" marR="68580" marT="0" marB="0"/>
                </a:tc>
                <a:tc gridSpan="2">
                  <a:txBody>
                    <a:bodyPr/>
                    <a:lstStyle/>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Create sculptures using, clay, wire, paper mâché and other man-made and natural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Use sketchbook to inform, plan and develop ideas.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Shape, form, model and join with confidence.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Use paper mâché to create 3D models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Compare ideas, methods and approaches to their own and others’ work and say what they think and feel about it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Adapt work according to their views and describe how they might develop it further.</a:t>
                      </a:r>
                      <a:endParaRPr lang="en-GB" sz="1000">
                        <a:latin typeface="Lexend Deca Light"/>
                      </a:endParaRPr>
                    </a:p>
                  </a:txBody>
                  <a:tcPr marL="68580" marR="68580" marT="0" marB="0"/>
                </a:tc>
                <a:tc hMerge="1">
                  <a:txBody>
                    <a:bodyPr/>
                    <a:lstStyle/>
                    <a:p>
                      <a:endParaRPr lang="en-GB"/>
                    </a:p>
                  </a:txBody>
                  <a:tcPr/>
                </a:tc>
                <a:tc gridSpan="3">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feel confident in using clay, wire, paper Mache’, and other man-made and natural materials to create their sculptures.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use sketchbooks with increasing confidence to plan out their final sculpture.</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work in groups, if needed, and share ideas. </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are able to talk about their ideas and make adaptation when required to do so.</a:t>
                      </a:r>
                      <a:endParaRPr lang="en-GB" sz="1000">
                        <a:latin typeface="Lexend Deca Light"/>
                      </a:endParaRPr>
                    </a:p>
                  </a:txBody>
                  <a:tcPr marL="68580" marR="68580" marT="0" marB="0"/>
                </a:tc>
                <a:tc hMerge="1">
                  <a:txBody>
                    <a:bodyPr/>
                    <a:lstStyle/>
                    <a:p>
                      <a:pPr marL="171450" lvl="0" indent="-171450">
                        <a:buFont typeface="Arial" panose="020B0604020202020204" pitchFamily="34" charset="0"/>
                        <a:buChar char="•"/>
                      </a:pPr>
                      <a:r>
                        <a:rPr lang="en-GB" sz="900" kern="1200">
                          <a:solidFill>
                            <a:schemeClr val="dk1"/>
                          </a:solidFill>
                          <a:effectLst/>
                          <a:latin typeface="Century Gothic" panose="020B0502020202020204" pitchFamily="34" charset="0"/>
                          <a:ea typeface="+mn-ea"/>
                          <a:cs typeface="+mn-cs"/>
                        </a:rPr>
                        <a:t>Children feel confident in using clay, wire, paper </a:t>
                      </a:r>
                      <a:r>
                        <a:rPr lang="en-GB" sz="900" kern="1200" err="1">
                          <a:solidFill>
                            <a:schemeClr val="dk1"/>
                          </a:solidFill>
                          <a:effectLst/>
                          <a:latin typeface="Century Gothic" panose="020B0502020202020204" pitchFamily="34" charset="0"/>
                          <a:ea typeface="+mn-ea"/>
                          <a:cs typeface="+mn-cs"/>
                        </a:rPr>
                        <a:t>mache</a:t>
                      </a:r>
                      <a:r>
                        <a:rPr lang="en-GB" sz="900" kern="1200">
                          <a:solidFill>
                            <a:schemeClr val="dk1"/>
                          </a:solidFill>
                          <a:effectLst/>
                          <a:latin typeface="Century Gothic" panose="020B0502020202020204" pitchFamily="34" charset="0"/>
                          <a:ea typeface="+mn-ea"/>
                          <a:cs typeface="+mn-cs"/>
                        </a:rPr>
                        <a:t>’, and other man-made and natural materials to create their sculptures.</a:t>
                      </a:r>
                    </a:p>
                    <a:p>
                      <a:pPr marL="171450" lvl="0" indent="-171450">
                        <a:buFont typeface="Arial" panose="020B0604020202020204" pitchFamily="34" charset="0"/>
                        <a:buChar char="•"/>
                      </a:pPr>
                      <a:r>
                        <a:rPr lang="en-GB" sz="900" kern="1200">
                          <a:solidFill>
                            <a:schemeClr val="dk1"/>
                          </a:solidFill>
                          <a:effectLst/>
                          <a:latin typeface="Century Gothic" panose="020B0502020202020204" pitchFamily="34" charset="0"/>
                          <a:ea typeface="+mn-ea"/>
                          <a:cs typeface="+mn-cs"/>
                        </a:rPr>
                        <a:t>They use sketchbooks with increasing confidence to plan out their final sculpture.</a:t>
                      </a:r>
                    </a:p>
                    <a:p>
                      <a:pPr marL="171450" lvl="0" indent="-171450">
                        <a:buFont typeface="Arial" panose="020B0604020202020204" pitchFamily="34" charset="0"/>
                        <a:buChar char="•"/>
                      </a:pPr>
                      <a:r>
                        <a:rPr lang="en-GB" sz="900" kern="1200">
                          <a:solidFill>
                            <a:schemeClr val="dk1"/>
                          </a:solidFill>
                          <a:effectLst/>
                          <a:latin typeface="Century Gothic" panose="020B0502020202020204" pitchFamily="34" charset="0"/>
                          <a:ea typeface="+mn-ea"/>
                          <a:cs typeface="+mn-cs"/>
                        </a:rPr>
                        <a:t>They work in groups, if needed, and share ideas. </a:t>
                      </a:r>
                    </a:p>
                    <a:p>
                      <a:pPr marL="171450" lvl="0" indent="-171450">
                        <a:buFont typeface="Arial" panose="020B0604020202020204" pitchFamily="34" charset="0"/>
                        <a:buChar char="•"/>
                      </a:pPr>
                      <a:r>
                        <a:rPr lang="en-GB" sz="900" kern="1200">
                          <a:solidFill>
                            <a:schemeClr val="dk1"/>
                          </a:solidFill>
                          <a:effectLst/>
                          <a:latin typeface="Century Gothic" panose="020B0502020202020204" pitchFamily="34" charset="0"/>
                          <a:ea typeface="+mn-ea"/>
                          <a:cs typeface="+mn-cs"/>
                        </a:rPr>
                        <a:t>They are able to talk about their ideas and make adaptation when required to do so.</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7. . . </a:t>
                      </a:r>
                      <a:endParaRPr lang="en-GB" sz="900" b="1" i="1">
                        <a:effectLst/>
                        <a:latin typeface="Lexend Deca Light" pitchFamily="2"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900" kern="1200">
                          <a:solidFill>
                            <a:schemeClr val="dk1"/>
                          </a:solidFill>
                          <a:effectLst/>
                          <a:latin typeface="Lexend Deca Light"/>
                          <a:ea typeface="+mn-ea"/>
                          <a:cs typeface="+mn-cs"/>
                        </a:rPr>
                        <a:t>Pupils will explore and investigate a range of materials, techniques and processes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900" kern="1200">
                          <a:solidFill>
                            <a:schemeClr val="dk1"/>
                          </a:solidFill>
                          <a:effectLst/>
                          <a:latin typeface="Lexend Deca Light"/>
                          <a:ea typeface="+mn-ea"/>
                          <a:cs typeface="+mn-cs"/>
                        </a:rPr>
                        <a:t>They will critically and technically analyse and evaluate their own and others work, identify key features, make comparisons and use this information to inform developments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900" kern="1200">
                          <a:solidFill>
                            <a:schemeClr val="dk1"/>
                          </a:solidFill>
                          <a:effectLst/>
                          <a:latin typeface="Lexend Deca Light"/>
                          <a:ea typeface="+mn-ea"/>
                          <a:cs typeface="+mn-cs"/>
                        </a:rPr>
                        <a:t>They will develop and use creative, critical and technical language, using quality talk and speak like an artist</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They will know about art, craft and design of different periods and cultures, understanding the development of the work, the context of the artists, as well as the historical, political, spiritual, cultural, social, moral, environmental context(s) in which the work(s) was, were or are created.</a:t>
                      </a: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60015">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endParaRPr lang="en-GB"/>
                    </a:p>
                  </a:txBody>
                  <a:tcPr/>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289262">
                <a:tc gridSpan="2">
                  <a:txBody>
                    <a:bodyPr/>
                    <a:lstStyle/>
                    <a:p>
                      <a:r>
                        <a:rPr lang="en-GB" sz="950">
                          <a:effectLst/>
                          <a:latin typeface="Lexend Deca Light"/>
                          <a:ea typeface="Calibri" panose="020F0502020204030204" pitchFamily="34" charset="0"/>
                          <a:cs typeface="Times New Roman"/>
                        </a:rPr>
                        <a:t>Sculptures</a:t>
                      </a:r>
                    </a:p>
                    <a:p>
                      <a:r>
                        <a:rPr lang="en-GB" sz="950">
                          <a:effectLst/>
                          <a:latin typeface="Lexend Deca Light"/>
                          <a:ea typeface="Calibri" panose="020F0502020204030204" pitchFamily="34" charset="0"/>
                          <a:cs typeface="Times New Roman"/>
                        </a:rPr>
                        <a:t>Paper Mache’</a:t>
                      </a:r>
                    </a:p>
                    <a:p>
                      <a:r>
                        <a:rPr lang="en-GB" sz="950">
                          <a:effectLst/>
                          <a:latin typeface="Lexend Deca Light"/>
                          <a:ea typeface="Calibri" panose="020F0502020204030204" pitchFamily="34" charset="0"/>
                          <a:cs typeface="Times New Roman"/>
                        </a:rPr>
                        <a:t>Natural materials</a:t>
                      </a:r>
                    </a:p>
                    <a:p>
                      <a:r>
                        <a:rPr lang="en-GB" sz="950">
                          <a:effectLst/>
                          <a:latin typeface="Lexend Deca Light"/>
                          <a:ea typeface="Calibri" panose="020F0502020204030204" pitchFamily="34" charset="0"/>
                          <a:cs typeface="Times New Roman"/>
                        </a:rPr>
                        <a:t>Join</a:t>
                      </a:r>
                    </a:p>
                    <a:p>
                      <a:r>
                        <a:rPr lang="en-GB" sz="950">
                          <a:effectLst/>
                          <a:latin typeface="Lexend Deca Light"/>
                          <a:ea typeface="Calibri" panose="020F0502020204030204" pitchFamily="34" charset="0"/>
                          <a:cs typeface="Times New Roman"/>
                        </a:rPr>
                        <a:t>Model</a:t>
                      </a:r>
                    </a:p>
                    <a:p>
                      <a:r>
                        <a:rPr lang="en-GB" sz="950">
                          <a:effectLst/>
                          <a:latin typeface="Lexend Deca Light"/>
                          <a:ea typeface="Calibri" panose="020F0502020204030204" pitchFamily="34" charset="0"/>
                          <a:cs typeface="Times New Roman"/>
                        </a:rPr>
                        <a:t>Sketchbooks</a:t>
                      </a:r>
                    </a:p>
                    <a:p>
                      <a:r>
                        <a:rPr lang="en-GB" sz="950">
                          <a:effectLst/>
                          <a:latin typeface="Lexend Deca Light"/>
                          <a:ea typeface="Calibri" panose="020F0502020204030204" pitchFamily="34" charset="0"/>
                          <a:cs typeface="Times New Roman"/>
                        </a:rPr>
                        <a:t>Discussion</a:t>
                      </a:r>
                    </a:p>
                    <a:p>
                      <a:r>
                        <a:rPr lang="en-GB" sz="950">
                          <a:effectLst/>
                          <a:latin typeface="Lexend Deca Light"/>
                          <a:ea typeface="Calibri" panose="020F0502020204030204" pitchFamily="34" charset="0"/>
                          <a:cs typeface="Times New Roman"/>
                        </a:rPr>
                        <a:t>Collaboration</a:t>
                      </a:r>
                    </a:p>
                    <a:p>
                      <a:r>
                        <a:rPr lang="en-GB" sz="950">
                          <a:effectLst/>
                          <a:latin typeface="Lexend Deca Light"/>
                          <a:ea typeface="Calibri" panose="020F0502020204030204" pitchFamily="34" charset="0"/>
                          <a:cs typeface="Times New Roman"/>
                        </a:rPr>
                        <a:t>Modroc</a:t>
                      </a:r>
                    </a:p>
                    <a:p>
                      <a:r>
                        <a:rPr lang="en-GB" sz="950">
                          <a:effectLst/>
                          <a:latin typeface="Lexend Deca Light"/>
                          <a:ea typeface="Calibri" panose="020F0502020204030204" pitchFamily="34" charset="0"/>
                          <a:cs typeface="Times New Roman"/>
                        </a:rPr>
                        <a:t>Safe handling</a:t>
                      </a:r>
                    </a:p>
                    <a:p>
                      <a:endParaRPr lang="en-GB" sz="95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3">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Explain that sculptures can be made out of a range of different materials and can recall materials used in previous years.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Know a range of sculpting artists. </a:t>
                      </a:r>
                      <a:endParaRPr lang="en-GB" sz="10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1030" name="Picture 6" descr="The Faces of Ruth Asawa | Cantor Arts Center Exhibitions">
            <a:extLst>
              <a:ext uri="{FF2B5EF4-FFF2-40B4-BE49-F238E27FC236}">
                <a16:creationId xmlns:a16="http://schemas.microsoft.com/office/drawing/2014/main" id="{55382430-BFD7-DE26-4FF4-B38F44661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323" y="4686881"/>
            <a:ext cx="1478647" cy="1977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3E0C64-16E3-5E54-4C01-FFD84973BA9E}"/>
              </a:ext>
            </a:extLst>
          </p:cNvPr>
          <p:cNvSpPr txBox="1"/>
          <p:nvPr/>
        </p:nvSpPr>
        <p:spPr>
          <a:xfrm>
            <a:off x="7656202" y="4686164"/>
            <a:ext cx="1488036" cy="261610"/>
          </a:xfrm>
          <a:prstGeom prst="rect">
            <a:avLst/>
          </a:prstGeom>
          <a:noFill/>
        </p:spPr>
        <p:txBody>
          <a:bodyPr wrap="square" lIns="91440" tIns="45720" rIns="91440" bIns="45720" rtlCol="0" anchor="t">
            <a:spAutoFit/>
          </a:bodyPr>
          <a:lstStyle/>
          <a:p>
            <a:pPr algn="ctr"/>
            <a:r>
              <a:rPr lang="en-GB" sz="1100" b="1">
                <a:latin typeface="Lexend Deca Light"/>
              </a:rPr>
              <a:t>Johnson Tsang</a:t>
            </a:r>
            <a:endParaRPr lang="en-GB" sz="1100" b="1">
              <a:latin typeface="Lexend Deca Light" pitchFamily="2" charset="0"/>
            </a:endParaRPr>
          </a:p>
        </p:txBody>
      </p:sp>
      <p:pic>
        <p:nvPicPr>
          <p:cNvPr id="2" name="Picture 1" descr="Dream Worlds Imagined in Contorted Clay Portraits by Johnson Tsang —  Colossal">
            <a:extLst>
              <a:ext uri="{FF2B5EF4-FFF2-40B4-BE49-F238E27FC236}">
                <a16:creationId xmlns:a16="http://schemas.microsoft.com/office/drawing/2014/main" id="{1A4C350F-A863-3F03-8D2C-6C0473DF2E86}"/>
              </a:ext>
            </a:extLst>
          </p:cNvPr>
          <p:cNvPicPr>
            <a:picLocks noChangeAspect="1"/>
          </p:cNvPicPr>
          <p:nvPr/>
        </p:nvPicPr>
        <p:blipFill>
          <a:blip r:embed="rId3"/>
          <a:stretch>
            <a:fillRect/>
          </a:stretch>
        </p:blipFill>
        <p:spPr>
          <a:xfrm>
            <a:off x="7458703" y="4940868"/>
            <a:ext cx="1444026" cy="1577017"/>
          </a:xfrm>
          <a:prstGeom prst="rect">
            <a:avLst/>
          </a:prstGeom>
        </p:spPr>
      </p:pic>
    </p:spTree>
    <p:extLst>
      <p:ext uri="{BB962C8B-B14F-4D97-AF65-F5344CB8AC3E}">
        <p14:creationId xmlns:p14="http://schemas.microsoft.com/office/powerpoint/2010/main" val="386973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67E8763-F95F-81D4-25C0-F3CED0463608}"/>
              </a:ext>
            </a:extLst>
          </p:cNvPr>
          <p:cNvGraphicFramePr>
            <a:graphicFrameLocks noGrp="1"/>
          </p:cNvGraphicFramePr>
          <p:nvPr>
            <p:ph idx="1"/>
            <p:extLst>
              <p:ext uri="{D42A27DB-BD31-4B8C-83A1-F6EECF244321}">
                <p14:modId xmlns:p14="http://schemas.microsoft.com/office/powerpoint/2010/main" val="3212705793"/>
              </p:ext>
            </p:extLst>
          </p:nvPr>
        </p:nvGraphicFramePr>
        <p:xfrm>
          <a:off x="0" y="-147320"/>
          <a:ext cx="9144000" cy="700531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524546225"/>
                    </a:ext>
                  </a:extLst>
                </a:gridCol>
                <a:gridCol w="2286000">
                  <a:extLst>
                    <a:ext uri="{9D8B030D-6E8A-4147-A177-3AD203B41FA5}">
                      <a16:colId xmlns:a16="http://schemas.microsoft.com/office/drawing/2014/main" val="899181069"/>
                    </a:ext>
                  </a:extLst>
                </a:gridCol>
                <a:gridCol w="2286000">
                  <a:extLst>
                    <a:ext uri="{9D8B030D-6E8A-4147-A177-3AD203B41FA5}">
                      <a16:colId xmlns:a16="http://schemas.microsoft.com/office/drawing/2014/main" val="3784773073"/>
                    </a:ext>
                  </a:extLst>
                </a:gridCol>
                <a:gridCol w="2286000">
                  <a:extLst>
                    <a:ext uri="{9D8B030D-6E8A-4147-A177-3AD203B41FA5}">
                      <a16:colId xmlns:a16="http://schemas.microsoft.com/office/drawing/2014/main" val="3709309711"/>
                    </a:ext>
                  </a:extLst>
                </a:gridCol>
              </a:tblGrid>
              <a:tr h="487987">
                <a:tc gridSpan="4">
                  <a:txBody>
                    <a:bodyPr/>
                    <a:lstStyle/>
                    <a:p>
                      <a:pPr algn="ctr"/>
                      <a:r>
                        <a:rPr lang="en-GB" sz="2400">
                          <a:latin typeface="Lexend Deca Light" pitchFamily="2" charset="0"/>
                        </a:rPr>
                        <a:t>Progression Map for Sculpture</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42312533"/>
                  </a:ext>
                </a:extLst>
              </a:tr>
              <a:tr h="395811">
                <a:tc>
                  <a:txBody>
                    <a:bodyPr/>
                    <a:lstStyle/>
                    <a:p>
                      <a:pPr algn="ctr"/>
                      <a:r>
                        <a:rPr lang="en-GB" b="1">
                          <a:latin typeface="Lexend Deca Light" pitchFamily="2" charset="0"/>
                        </a:rPr>
                        <a:t>Nursery</a:t>
                      </a:r>
                    </a:p>
                  </a:txBody>
                  <a:tcPr/>
                </a:tc>
                <a:tc>
                  <a:txBody>
                    <a:bodyPr/>
                    <a:lstStyle/>
                    <a:p>
                      <a:pPr algn="ctr"/>
                      <a:r>
                        <a:rPr lang="en-GB" b="1">
                          <a:latin typeface="Lexend Deca Light" pitchFamily="2" charset="0"/>
                        </a:rPr>
                        <a:t>Reception</a:t>
                      </a:r>
                    </a:p>
                  </a:txBody>
                  <a:tcPr/>
                </a:tc>
                <a:tc>
                  <a:txBody>
                    <a:bodyPr/>
                    <a:lstStyle/>
                    <a:p>
                      <a:pPr algn="ctr"/>
                      <a:r>
                        <a:rPr lang="en-GB" b="1">
                          <a:latin typeface="Lexend Deca Light" pitchFamily="2" charset="0"/>
                        </a:rPr>
                        <a:t>Year 1</a:t>
                      </a:r>
                    </a:p>
                  </a:txBody>
                  <a:tcPr/>
                </a:tc>
                <a:tc>
                  <a:txBody>
                    <a:bodyPr/>
                    <a:lstStyle/>
                    <a:p>
                      <a:pPr algn="ctr"/>
                      <a:r>
                        <a:rPr lang="en-GB" b="1">
                          <a:latin typeface="Lexend Deca Light" pitchFamily="2" charset="0"/>
                        </a:rPr>
                        <a:t>Year 2</a:t>
                      </a:r>
                    </a:p>
                  </a:txBody>
                  <a:tcPr/>
                </a:tc>
                <a:extLst>
                  <a:ext uri="{0D108BD9-81ED-4DB2-BD59-A6C34878D82A}">
                    <a16:rowId xmlns:a16="http://schemas.microsoft.com/office/drawing/2014/main" val="794819872"/>
                  </a:ext>
                </a:extLst>
              </a:tr>
              <a:tr h="2862855">
                <a:tc>
                  <a:txBody>
                    <a:bodyPr/>
                    <a:lstStyle/>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Manipulate materials to achieve a planned effect.</a:t>
                      </a:r>
                      <a:r>
                        <a:rPr lang="en-GB" sz="1000" b="1" kern="1200">
                          <a:solidFill>
                            <a:schemeClr val="dk1"/>
                          </a:solidFill>
                          <a:effectLst/>
                          <a:latin typeface="Lexend Deca Light" pitchFamily="2" charset="0"/>
                          <a:ea typeface="+mn-ea"/>
                          <a:cs typeface="+mn-cs"/>
                        </a:rPr>
                        <a:t> </a:t>
                      </a: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Select tools and techniques needed to shape, assemble and join materials they are using. </a:t>
                      </a:r>
                      <a:endParaRPr lang="en-GB" sz="1000">
                        <a:effectLst/>
                        <a:latin typeface="Lexend Deca Light" pitchFamily="2" charset="0"/>
                        <a:ea typeface="Calibri" panose="020F0502020204030204" pitchFamily="34" charset="0"/>
                        <a:cs typeface="Times New Roman" panose="02020603050405020304" pitchFamily="18" charset="0"/>
                      </a:endParaRPr>
                    </a:p>
                    <a:p>
                      <a:pPr algn="ctr"/>
                      <a:endParaRPr lang="en-GB" sz="1000">
                        <a:latin typeface="Lexend Deca Light" pitchFamily="2" charset="0"/>
                      </a:endParaRPr>
                    </a:p>
                  </a:txBody>
                  <a:tcPr/>
                </a:tc>
                <a:tc>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use hands to manipulate malleable materials in different ways, rolling, kneading, squashing, pinching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begin to arrange blocks, boxes in different ways- stacking, lining up, enclosure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create models using recycled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work with other children to create a group piece of work.</a:t>
                      </a:r>
                    </a:p>
                    <a:p>
                      <a:pPr marL="0" lvl="0" indent="0">
                        <a:lnSpc>
                          <a:spcPct val="107000"/>
                        </a:lnSpc>
                        <a:buFont typeface="Symbol" panose="05050102010706020507" pitchFamily="18" charset="2"/>
                        <a:buNone/>
                      </a:pPr>
                      <a:endParaRPr lang="en-GB" sz="100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manipulate malleable materials in a variety of ways i.e. rolling, joining and kneading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use joining techniques of gluing, pins, staples and threading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work with others to create a group piece of artwork using recycled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communicate reasons, thoughts, observations and feelings.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create models using recycled materials. </a:t>
                      </a:r>
                      <a:endParaRPr lang="en-GB" sz="1000">
                        <a:effectLst/>
                        <a:latin typeface="Lexend Deca Light" pitchFamily="2"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endParaRPr lang="en-GB" sz="1000">
                        <a:effectLst/>
                        <a:latin typeface="Century Gothic" panose="020B0502020202020204" pitchFamily="34"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To explore arrangements using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To twist, knot, tie, intertwine and construct using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To observe and use colours, textures, shapes and patterns in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Work with others to create a group piece of artwork using natural materials.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i="0" kern="1200">
                          <a:solidFill>
                            <a:schemeClr val="dk1"/>
                          </a:solidFill>
                          <a:effectLst/>
                          <a:latin typeface="Lexend Deca Light" pitchFamily="2" charset="0"/>
                          <a:ea typeface="+mn-ea"/>
                          <a:cs typeface="+mn-cs"/>
                        </a:rPr>
                        <a:t>Communicate reasons, thoughts, observations and feelings about work created. </a:t>
                      </a:r>
                      <a:endParaRPr lang="en-GB" sz="10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i="0" kern="1200">
                          <a:solidFill>
                            <a:schemeClr val="dk1"/>
                          </a:solidFill>
                          <a:effectLst/>
                          <a:latin typeface="Lexend Deca Light" pitchFamily="2" charset="0"/>
                          <a:ea typeface="+mn-ea"/>
                          <a:cs typeface="+mn-cs"/>
                        </a:rPr>
                        <a:t>Explore and experiment with other sculpting materials. </a:t>
                      </a:r>
                      <a:endParaRPr lang="en-GB" sz="1000" i="0">
                        <a:effectLst/>
                        <a:latin typeface="Lexend Deca Light"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GB" sz="1000">
                        <a:effectLst/>
                        <a:latin typeface="Century Gothic" panose="020B0502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77483566"/>
                  </a:ext>
                </a:extLst>
              </a:tr>
              <a:tr h="395811">
                <a:tc>
                  <a:txBody>
                    <a:bodyPr/>
                    <a:lstStyle/>
                    <a:p>
                      <a:pPr algn="ctr"/>
                      <a:r>
                        <a:rPr lang="en-GB" b="1">
                          <a:latin typeface="Lexend Deca Light" pitchFamily="2" charset="0"/>
                        </a:rPr>
                        <a:t>Year 3</a:t>
                      </a:r>
                    </a:p>
                  </a:txBody>
                  <a:tcPr/>
                </a:tc>
                <a:tc>
                  <a:txBody>
                    <a:bodyPr/>
                    <a:lstStyle/>
                    <a:p>
                      <a:pPr algn="ctr"/>
                      <a:r>
                        <a:rPr lang="en-GB" b="1">
                          <a:latin typeface="Lexend Deca Light" pitchFamily="2" charset="0"/>
                        </a:rPr>
                        <a:t>Year 4</a:t>
                      </a:r>
                    </a:p>
                  </a:txBody>
                  <a:tcPr/>
                </a:tc>
                <a:tc>
                  <a:txBody>
                    <a:bodyPr/>
                    <a:lstStyle/>
                    <a:p>
                      <a:pPr algn="ctr"/>
                      <a:r>
                        <a:rPr lang="en-GB" b="1">
                          <a:latin typeface="Lexend Deca Light" pitchFamily="2" charset="0"/>
                        </a:rPr>
                        <a:t>Year 5</a:t>
                      </a:r>
                    </a:p>
                  </a:txBody>
                  <a:tcPr/>
                </a:tc>
                <a:tc>
                  <a:txBody>
                    <a:bodyPr/>
                    <a:lstStyle/>
                    <a:p>
                      <a:pPr algn="ctr"/>
                      <a:r>
                        <a:rPr lang="en-GB" b="1">
                          <a:latin typeface="Lexend Deca Light" pitchFamily="2" charset="0"/>
                        </a:rPr>
                        <a:t>Year 6</a:t>
                      </a:r>
                    </a:p>
                  </a:txBody>
                  <a:tcPr/>
                </a:tc>
                <a:extLst>
                  <a:ext uri="{0D108BD9-81ED-4DB2-BD59-A6C34878D82A}">
                    <a16:rowId xmlns:a16="http://schemas.microsoft.com/office/drawing/2014/main" val="1946044627"/>
                  </a:ext>
                </a:extLst>
              </a:tr>
              <a:tr h="2862855">
                <a:tc>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use and explore clay and experiment with mark making tools.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press shapes into clay, engrave shapes and textures using tools.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To use sketchbook to plan and develop ideas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To use coiling technique </a:t>
                      </a:r>
                      <a:endParaRPr lang="en-GB" sz="1000">
                        <a:effectLst/>
                        <a:latin typeface="Lexend Deca Light" pitchFamily="2"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1000">
                        <a:effectLst/>
                        <a:latin typeface="Century Gothic" panose="020B0502020202020204" pitchFamily="34"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Shape, form, model and construct sculptures from paper </a:t>
                      </a: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Explore paper techniques such as origami to create 3D models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Use paper mâché to create 3D models </a:t>
                      </a: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Explore and experiment with other forms of sculpture </a:t>
                      </a:r>
                      <a:endParaRPr lang="en-GB" sz="1000">
                        <a:effectLst/>
                        <a:latin typeface="Lexend Deca Light"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GB" sz="100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Explore wire as a medium for sculptures.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Use aluminium wire to create sculptures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Shape, form, model and construct using wire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Use tools safely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Explore and experiment with other forms of sculpture </a:t>
                      </a:r>
                      <a:endParaRPr lang="en-GB" sz="1000" i="0">
                        <a:effectLst/>
                        <a:latin typeface="Lexend Deca Light" pitchFamily="2" charset="0"/>
                        <a:ea typeface="Calibri" panose="020F0502020204030204" pitchFamily="34"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Create sculptures using, clay, wire, paper mâché and other man-made and natural materials.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Use sketchbook to inform, plan and develop ideas.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Shape, form, model and join with confidence.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Use paper mâché to create 3D models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pitchFamily="2" charset="0"/>
                          <a:ea typeface="+mn-ea"/>
                          <a:cs typeface="+mn-cs"/>
                        </a:rPr>
                        <a:t>Compare ideas, methods and approaches to their own and others’ work and say what they think and feel about it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pitchFamily="2" charset="0"/>
                          <a:ea typeface="+mn-ea"/>
                          <a:cs typeface="+mn-cs"/>
                        </a:rPr>
                        <a:t>Adapt work according to their views and describe how they might develop it further</a:t>
                      </a:r>
                      <a:endParaRPr lang="en-GB" sz="1000">
                        <a:latin typeface="Lexend Deca Light" pitchFamily="2" charset="0"/>
                      </a:endParaRPr>
                    </a:p>
                  </a:txBody>
                  <a:tcPr/>
                </a:tc>
                <a:extLst>
                  <a:ext uri="{0D108BD9-81ED-4DB2-BD59-A6C34878D82A}">
                    <a16:rowId xmlns:a16="http://schemas.microsoft.com/office/drawing/2014/main" val="3858659630"/>
                  </a:ext>
                </a:extLst>
              </a:tr>
            </a:tbl>
          </a:graphicData>
        </a:graphic>
      </p:graphicFrame>
    </p:spTree>
    <p:extLst>
      <p:ext uri="{BB962C8B-B14F-4D97-AF65-F5344CB8AC3E}">
        <p14:creationId xmlns:p14="http://schemas.microsoft.com/office/powerpoint/2010/main" val="299865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366803946"/>
              </p:ext>
            </p:extLst>
          </p:nvPr>
        </p:nvGraphicFramePr>
        <p:xfrm>
          <a:off x="1" y="0"/>
          <a:ext cx="9144000" cy="6857999"/>
        </p:xfrm>
        <a:graphic>
          <a:graphicData uri="http://schemas.openxmlformats.org/drawingml/2006/table">
            <a:tbl>
              <a:tblPr firstRow="1" bandRow="1">
                <a:tableStyleId>{5C22544A-7EE6-4342-B048-85BDC9FD1C3A}</a:tableStyleId>
              </a:tblPr>
              <a:tblGrid>
                <a:gridCol w="2189238">
                  <a:extLst>
                    <a:ext uri="{9D8B030D-6E8A-4147-A177-3AD203B41FA5}">
                      <a16:colId xmlns:a16="http://schemas.microsoft.com/office/drawing/2014/main" val="3908753115"/>
                    </a:ext>
                  </a:extLst>
                </a:gridCol>
                <a:gridCol w="2318254">
                  <a:extLst>
                    <a:ext uri="{9D8B030D-6E8A-4147-A177-3AD203B41FA5}">
                      <a16:colId xmlns:a16="http://schemas.microsoft.com/office/drawing/2014/main" val="1647246506"/>
                    </a:ext>
                  </a:extLst>
                </a:gridCol>
                <a:gridCol w="2318254">
                  <a:extLst>
                    <a:ext uri="{9D8B030D-6E8A-4147-A177-3AD203B41FA5}">
                      <a16:colId xmlns:a16="http://schemas.microsoft.com/office/drawing/2014/main" val="4263847423"/>
                    </a:ext>
                  </a:extLst>
                </a:gridCol>
                <a:gridCol w="2318254">
                  <a:extLst>
                    <a:ext uri="{9D8B030D-6E8A-4147-A177-3AD203B41FA5}">
                      <a16:colId xmlns:a16="http://schemas.microsoft.com/office/drawing/2014/main" val="129433267"/>
                    </a:ext>
                  </a:extLst>
                </a:gridCol>
              </a:tblGrid>
              <a:tr h="373259">
                <a:tc gridSpan="4">
                  <a:txBody>
                    <a:bodyPr/>
                    <a:lstStyle/>
                    <a:p>
                      <a:pPr algn="ctr"/>
                      <a:r>
                        <a:rPr lang="en-GB">
                          <a:latin typeface="Lexend Deca Light" pitchFamily="2" charset="0"/>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3259">
                <a:tc gridSpan="2">
                  <a:txBody>
                    <a:bodyPr/>
                    <a:lstStyle/>
                    <a:p>
                      <a:pP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Art and design area: </a:t>
                      </a:r>
                      <a:r>
                        <a:rPr lang="en-GB" sz="1800" b="1">
                          <a:effectLst/>
                          <a:latin typeface="Lexend Deca Light" pitchFamily="2" charset="0"/>
                          <a:ea typeface="Calibri" panose="020F0502020204030204" pitchFamily="34" charset="0"/>
                          <a:cs typeface="Times New Roman" panose="02020603050405020304" pitchFamily="18" charset="0"/>
                        </a:rPr>
                        <a:t>Drawing</a:t>
                      </a:r>
                      <a:r>
                        <a:rPr lang="en-GB" sz="1800">
                          <a:effectLst/>
                          <a:latin typeface="Lexend Deca Light" pitchFamily="2" charset="0"/>
                          <a:ea typeface="Calibri" panose="020F0502020204030204" pitchFamily="34" charset="0"/>
                          <a:cs typeface="Times New Roman" panose="02020603050405020304" pitchFamily="18" charset="0"/>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800">
                          <a:effectLst/>
                          <a:latin typeface="Lexend Deca Light" pitchFamily="2" charset="0"/>
                          <a:ea typeface="Calibri" panose="020F0502020204030204" pitchFamily="34" charset="0"/>
                          <a:cs typeface="Times New Roman" panose="02020603050405020304" pitchFamily="18" charset="0"/>
                        </a:rPr>
                        <a:t>Year group: </a:t>
                      </a:r>
                      <a:r>
                        <a:rPr lang="en-GB" sz="1800" b="1">
                          <a:effectLst/>
                          <a:latin typeface="Lexend Deca Light" pitchFamily="2" charset="0"/>
                          <a:ea typeface="Calibri" panose="020F0502020204030204" pitchFamily="34" charset="0"/>
                          <a:cs typeface="Times New Roman" panose="02020603050405020304" pitchFamily="18" charset="0"/>
                        </a:rPr>
                        <a:t>Nursery</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7907066"/>
                  </a:ext>
                </a:extLst>
              </a:tr>
              <a:tr h="373259">
                <a:tc gridSpan="4">
                  <a:txBody>
                    <a:bodyPr/>
                    <a:lstStyle/>
                    <a:p>
                      <a:pPr algn="ctr">
                        <a:lnSpc>
                          <a:spcPct val="107000"/>
                        </a:lnSpc>
                        <a:spcAft>
                          <a:spcPts val="800"/>
                        </a:spcAft>
                      </a:pPr>
                      <a:r>
                        <a:rPr lang="en-GB" sz="1800" b="1">
                          <a:effectLst/>
                          <a:latin typeface="Lexend Deca Light" pitchFamily="2" charset="0"/>
                          <a:ea typeface="Calibri" panose="020F0502020204030204" pitchFamily="34" charset="0"/>
                          <a:cs typeface="Times New Roman" panose="02020603050405020304" pitchFamily="18" charset="0"/>
                        </a:rPr>
                        <a:t>What is drawing?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04859">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Prior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What success looks like:</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b="1" i="1">
                          <a:effectLst/>
                          <a:latin typeface="Lexend Deca Light" pitchFamily="2" charset="0"/>
                          <a:ea typeface="Calibri" panose="020F0502020204030204" pitchFamily="34" charset="0"/>
                          <a:cs typeface="Times New Roman" panose="02020603050405020304" pitchFamily="18" charset="0"/>
                        </a:rPr>
                        <a:t>Future learning</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925988"/>
                  </a:ext>
                </a:extLst>
              </a:tr>
              <a:tr h="1730862">
                <a:tc>
                  <a:txBody>
                    <a:bodyPr/>
                    <a:lstStyle/>
                    <a:p>
                      <a:pPr>
                        <a:lnSpc>
                          <a:spcPct val="107000"/>
                        </a:lnSpc>
                        <a:spcAft>
                          <a:spcPts val="800"/>
                        </a:spcAft>
                      </a:pPr>
                      <a:r>
                        <a:rPr lang="en-GB" sz="1100" b="1">
                          <a:effectLst/>
                          <a:latin typeface="Lexend Deca Light" pitchFamily="2" charset="0"/>
                          <a:ea typeface="Calibri" panose="020F0502020204030204" pitchFamily="34" charset="0"/>
                          <a:cs typeface="Times New Roman" panose="02020603050405020304" pitchFamily="18" charset="0"/>
                        </a:rPr>
                        <a:t>N/A</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explore and experiment with making marks using chalk, wax crayons, pencils, colouring pencils and felt tips.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use gross motor movements to create large marks- continuous rotations, push/pull, vertical arcs.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To talk about marks and patterns created.</a:t>
                      </a:r>
                    </a:p>
                  </a:txBody>
                  <a:tcPr marL="68580" marR="68580" marT="0" marB="0"/>
                </a:tc>
                <a:tc>
                  <a:txBody>
                    <a:bodyPr/>
                    <a:lstStyle/>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Children know that drawing tools create marks. </a:t>
                      </a:r>
                    </a:p>
                    <a:p>
                      <a:pPr marL="342900" lvl="0" indent="-342900">
                        <a:lnSpc>
                          <a:spcPct val="107000"/>
                        </a:lnSpc>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Children can create large and small marks using tools.</a:t>
                      </a:r>
                    </a:p>
                    <a:p>
                      <a:pPr marL="342900" lvl="0" indent="-342900">
                        <a:lnSpc>
                          <a:spcPct val="107000"/>
                        </a:lnSpc>
                        <a:spcAft>
                          <a:spcPts val="800"/>
                        </a:spcAft>
                        <a:buFont typeface="Symbol" panose="05050102010706020507" pitchFamily="18" charset="2"/>
                        <a:buChar char=""/>
                      </a:pPr>
                      <a:r>
                        <a:rPr lang="en-GB" sz="1000">
                          <a:effectLst/>
                          <a:latin typeface="Lexend Deca Light" pitchFamily="2" charset="0"/>
                          <a:ea typeface="Calibri" panose="020F0502020204030204" pitchFamily="34" charset="0"/>
                          <a:cs typeface="Times New Roman" panose="02020603050405020304" pitchFamily="18" charset="0"/>
                        </a:rPr>
                        <a:t>Children know the names of some drawing tools.</a:t>
                      </a:r>
                    </a:p>
                  </a:txBody>
                  <a:tcPr marL="68580" marR="68580" marT="0" marB="0"/>
                </a:tc>
                <a:tc>
                  <a:txBody>
                    <a:bodyPr/>
                    <a:lstStyle/>
                    <a:p>
                      <a:pPr>
                        <a:lnSpc>
                          <a:spcPct val="107000"/>
                        </a:lnSpc>
                        <a:spcAft>
                          <a:spcPts val="800"/>
                        </a:spcAft>
                      </a:pPr>
                      <a:r>
                        <a:rPr lang="en-GB" sz="1000" b="1" i="1">
                          <a:effectLst/>
                          <a:latin typeface="Lexend Deca Light" pitchFamily="2" charset="0"/>
                          <a:ea typeface="Calibri" panose="020F0502020204030204" pitchFamily="34" charset="0"/>
                          <a:cs typeface="Times New Roman" panose="02020603050405020304" pitchFamily="18" charset="0"/>
                        </a:rPr>
                        <a:t>In Reception: </a:t>
                      </a:r>
                      <a:endParaRPr lang="en-GB" sz="1000">
                        <a:effectLst/>
                        <a:latin typeface="Lexend Deca Light"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i="1">
                          <a:effectLst/>
                          <a:latin typeface="Lexend Deca Light" pitchFamily="2" charset="0"/>
                          <a:ea typeface="Calibri" panose="020F0502020204030204" pitchFamily="34" charset="0"/>
                          <a:cs typeface="Times New Roman" panose="02020603050405020304" pitchFamily="18" charset="0"/>
                        </a:rPr>
                        <a:t>That drawing tools create marks </a:t>
                      </a:r>
                      <a:endParaRPr lang="en-GB" sz="1000">
                        <a:effectLst/>
                        <a:latin typeface="Lexend Deca Light"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i="1">
                          <a:effectLst/>
                          <a:latin typeface="Lexend Deca Light" pitchFamily="2" charset="0"/>
                          <a:ea typeface="Calibri" panose="020F0502020204030204" pitchFamily="34" charset="0"/>
                          <a:cs typeface="Times New Roman" panose="02020603050405020304" pitchFamily="18" charset="0"/>
                        </a:rPr>
                        <a:t>Name a range of drawing tools </a:t>
                      </a:r>
                      <a:endParaRPr lang="en-GB" sz="1000">
                        <a:effectLst/>
                        <a:latin typeface="Lexend Deca Light"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i="1">
                          <a:effectLst/>
                          <a:latin typeface="Lexend Deca Light" pitchFamily="2" charset="0"/>
                          <a:ea typeface="Calibri" panose="020F0502020204030204" pitchFamily="34" charset="0"/>
                          <a:cs typeface="Times New Roman" panose="02020603050405020304" pitchFamily="18" charset="0"/>
                        </a:rPr>
                        <a:t>The names of different drawing tools including chalk, charcoal and pencils </a:t>
                      </a:r>
                      <a:endParaRPr lang="en-GB" sz="1000">
                        <a:effectLst/>
                        <a:latin typeface="Lexend Deca Light"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i="1">
                          <a:effectLst/>
                          <a:latin typeface="Lexend Deca Light" pitchFamily="2" charset="0"/>
                          <a:ea typeface="Calibri" panose="020F0502020204030204" pitchFamily="34" charset="0"/>
                          <a:cs typeface="Times New Roman" panose="02020603050405020304" pitchFamily="18" charset="0"/>
                        </a:rPr>
                        <a:t>Where chalk and pencils come from</a:t>
                      </a:r>
                      <a:endParaRPr lang="en-GB" sz="10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274513"/>
                  </a:ext>
                </a:extLst>
              </a:tr>
              <a:tr h="373259">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Key vocabulary</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Expectations</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End Point</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b="1">
                          <a:effectLst/>
                          <a:latin typeface="Lexend Deca Light" pitchFamily="2" charset="0"/>
                          <a:ea typeface="Calibri" panose="020F0502020204030204" pitchFamily="34" charset="0"/>
                          <a:cs typeface="Times New Roman" panose="02020603050405020304" pitchFamily="18" charset="0"/>
                        </a:rPr>
                        <a:t>Artist References</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429951"/>
                  </a:ext>
                </a:extLst>
              </a:tr>
              <a:tr h="3129242">
                <a:tc>
                  <a:txBody>
                    <a:bodyPr/>
                    <a:lstStyle/>
                    <a:p>
                      <a:r>
                        <a:rPr lang="en-GB" sz="1200" b="1" kern="1200">
                          <a:solidFill>
                            <a:schemeClr val="dk1"/>
                          </a:solidFill>
                          <a:effectLst/>
                          <a:latin typeface="Lexend Deca Light" pitchFamily="2" charset="0"/>
                          <a:ea typeface="+mn-ea"/>
                          <a:cs typeface="+mn-cs"/>
                        </a:rPr>
                        <a:t>Mark Making- </a:t>
                      </a:r>
                      <a:r>
                        <a:rPr lang="en-GB" sz="1200" kern="1200">
                          <a:solidFill>
                            <a:schemeClr val="dk1"/>
                          </a:solidFill>
                          <a:effectLst/>
                          <a:latin typeface="Lexend Deca Light" pitchFamily="2" charset="0"/>
                          <a:ea typeface="+mn-ea"/>
                          <a:cs typeface="+mn-cs"/>
                        </a:rPr>
                        <a:t>describes the different lines, dots, marks, patterns, and textures we create in an artwork. </a:t>
                      </a:r>
                    </a:p>
                    <a:p>
                      <a:r>
                        <a:rPr lang="en-GB" sz="1200" kern="1200">
                          <a:solidFill>
                            <a:schemeClr val="dk1"/>
                          </a:solidFill>
                          <a:effectLst/>
                          <a:latin typeface="Lexend Deca Light" pitchFamily="2" charset="0"/>
                          <a:ea typeface="+mn-ea"/>
                          <a:cs typeface="+mn-cs"/>
                        </a:rPr>
                        <a:t> </a:t>
                      </a:r>
                    </a:p>
                    <a:p>
                      <a:r>
                        <a:rPr lang="en-GB" sz="1200" b="1" kern="1200">
                          <a:solidFill>
                            <a:schemeClr val="dk1"/>
                          </a:solidFill>
                          <a:effectLst/>
                          <a:latin typeface="Lexend Deca Light" pitchFamily="2" charset="0"/>
                          <a:ea typeface="+mn-ea"/>
                          <a:cs typeface="+mn-cs"/>
                        </a:rPr>
                        <a:t>Patterns</a:t>
                      </a:r>
                      <a:r>
                        <a:rPr lang="en-GB" sz="1200" kern="1200">
                          <a:solidFill>
                            <a:schemeClr val="dk1"/>
                          </a:solidFill>
                          <a:effectLst/>
                          <a:latin typeface="Lexend Deca Light" pitchFamily="2" charset="0"/>
                          <a:ea typeface="+mn-ea"/>
                          <a:cs typeface="+mn-cs"/>
                        </a:rPr>
                        <a:t>- a repeated decorative design. </a:t>
                      </a:r>
                    </a:p>
                    <a:p>
                      <a:r>
                        <a:rPr lang="en-GB" sz="1200" kern="1200">
                          <a:solidFill>
                            <a:schemeClr val="dk1"/>
                          </a:solidFill>
                          <a:effectLst/>
                          <a:latin typeface="Lexend Deca Light" pitchFamily="2" charset="0"/>
                          <a:ea typeface="+mn-ea"/>
                          <a:cs typeface="+mn-cs"/>
                        </a:rPr>
                        <a:t> </a:t>
                      </a:r>
                    </a:p>
                    <a:p>
                      <a:r>
                        <a:rPr lang="en-GB" sz="1200" b="1" kern="1200">
                          <a:solidFill>
                            <a:schemeClr val="dk1"/>
                          </a:solidFill>
                          <a:effectLst/>
                          <a:latin typeface="Lexend Deca Light" pitchFamily="2" charset="0"/>
                          <a:ea typeface="+mn-ea"/>
                          <a:cs typeface="+mn-cs"/>
                        </a:rPr>
                        <a:t>Lines</a:t>
                      </a:r>
                      <a:r>
                        <a:rPr lang="en-GB" sz="1200" kern="1200">
                          <a:solidFill>
                            <a:schemeClr val="dk1"/>
                          </a:solidFill>
                          <a:effectLst/>
                          <a:latin typeface="Lexend Deca Light" pitchFamily="2" charset="0"/>
                          <a:ea typeface="+mn-ea"/>
                          <a:cs typeface="+mn-cs"/>
                        </a:rPr>
                        <a:t>- a mark made using a drawing tool or brush.</a:t>
                      </a:r>
                    </a:p>
                    <a:p>
                      <a:endParaRPr lang="en-GB" sz="1200" kern="1200">
                        <a:solidFill>
                          <a:schemeClr val="dk1"/>
                        </a:solidFill>
                        <a:effectLst/>
                        <a:latin typeface="Lexend Deca Light" pitchFamily="2" charset="0"/>
                        <a:ea typeface="+mn-ea"/>
                        <a:cs typeface="+mn-cs"/>
                      </a:endParaRPr>
                    </a:p>
                    <a:p>
                      <a:endParaRPr lang="en-GB" sz="1200" kern="1200">
                        <a:solidFill>
                          <a:schemeClr val="dk1"/>
                        </a:solidFill>
                        <a:effectLst/>
                        <a:latin typeface="Lexend Deca Light" pitchFamily="2" charset="0"/>
                        <a:ea typeface="+mn-ea"/>
                        <a:cs typeface="+mn-cs"/>
                      </a:endParaRPr>
                    </a:p>
                    <a:p>
                      <a:endParaRPr lang="en-GB" sz="1200" kern="1200">
                        <a:solidFill>
                          <a:schemeClr val="dk1"/>
                        </a:solidFill>
                        <a:effectLst/>
                        <a:latin typeface="Lexend Deca Light" pitchFamily="2" charset="0"/>
                        <a:ea typeface="+mn-ea"/>
                        <a:cs typeface="+mn-cs"/>
                      </a:endParaRPr>
                    </a:p>
                    <a:p>
                      <a:endParaRPr lang="en-GB" sz="1200" kern="1200">
                        <a:solidFill>
                          <a:schemeClr val="dk1"/>
                        </a:solidFill>
                        <a:effectLst/>
                        <a:latin typeface="Lexend Deca Light" pitchFamily="2" charset="0"/>
                        <a:ea typeface="+mn-ea"/>
                        <a:cs typeface="+mn-cs"/>
                      </a:endParaRPr>
                    </a:p>
                    <a:p>
                      <a:endParaRPr lang="en-GB" sz="1200" kern="1200">
                        <a:solidFill>
                          <a:schemeClr val="dk1"/>
                        </a:solidFill>
                        <a:effectLst/>
                        <a:latin typeface="Lexend Deca Light" pitchFamily="2" charset="0"/>
                        <a:ea typeface="+mn-ea"/>
                        <a:cs typeface="+mn-cs"/>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800"/>
                        </a:spcAft>
                        <a:buFont typeface="Arial" panose="020B0604020202020204" pitchFamily="34" charset="0"/>
                        <a:buChar char="•"/>
                      </a:pPr>
                      <a:r>
                        <a:rPr lang="en-GB" sz="1100">
                          <a:effectLst/>
                          <a:latin typeface="Lexend Deca Light" pitchFamily="2"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Lexend Deca Light" pitchFamily="2"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Lexend Deca Light" pitchFamily="2"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800"/>
                        </a:spcAft>
                        <a:buFont typeface="Arial" panose="020B0604020202020204" pitchFamily="34" charset="0"/>
                        <a:buChar char="•"/>
                      </a:pPr>
                      <a:r>
                        <a:rPr lang="en-GB" sz="1100">
                          <a:effectLst/>
                          <a:latin typeface="Lexend Deca Light" pitchFamily="2" charset="0"/>
                          <a:ea typeface="Calibri" panose="020F0502020204030204" pitchFamily="34" charset="0"/>
                          <a:cs typeface="Times New Roman" panose="02020603050405020304" pitchFamily="18" charset="0"/>
                        </a:rPr>
                        <a:t>Varied – linked to books and artists throughout</a:t>
                      </a:r>
                    </a:p>
                  </a:txBody>
                  <a:tcPr marL="68580" marR="68580" marT="0" marB="0"/>
                </a:tc>
                <a:extLst>
                  <a:ext uri="{0D108BD9-81ED-4DB2-BD59-A6C34878D82A}">
                    <a16:rowId xmlns:a16="http://schemas.microsoft.com/office/drawing/2014/main" val="2547213250"/>
                  </a:ext>
                </a:extLst>
              </a:tr>
            </a:tbl>
          </a:graphicData>
        </a:graphic>
      </p:graphicFrame>
      <p:pic>
        <p:nvPicPr>
          <p:cNvPr id="7" name="Picture 6">
            <a:extLst>
              <a:ext uri="{FF2B5EF4-FFF2-40B4-BE49-F238E27FC236}">
                <a16:creationId xmlns:a16="http://schemas.microsoft.com/office/drawing/2014/main" id="{324F91EE-A037-E472-B619-B4437011AB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921" y="3636645"/>
            <a:ext cx="1343025" cy="1790700"/>
          </a:xfrm>
          <a:prstGeom prst="rect">
            <a:avLst/>
          </a:prstGeom>
          <a:ln>
            <a:noFill/>
          </a:ln>
          <a:effectLst>
            <a:softEdge rad="112500"/>
          </a:effectLst>
        </p:spPr>
      </p:pic>
      <p:pic>
        <p:nvPicPr>
          <p:cNvPr id="8" name="Picture 7">
            <a:extLst>
              <a:ext uri="{FF2B5EF4-FFF2-40B4-BE49-F238E27FC236}">
                <a16:creationId xmlns:a16="http://schemas.microsoft.com/office/drawing/2014/main" id="{921E396A-698F-1E9F-ABD1-D2046560CE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491" y="3645567"/>
            <a:ext cx="1343025" cy="1790065"/>
          </a:xfrm>
          <a:prstGeom prst="rect">
            <a:avLst/>
          </a:prstGeom>
          <a:ln>
            <a:noFill/>
          </a:ln>
          <a:effectLst>
            <a:softEdge rad="112500"/>
          </a:effectLst>
        </p:spPr>
      </p:pic>
      <p:pic>
        <p:nvPicPr>
          <p:cNvPr id="9" name="Picture 8">
            <a:extLst>
              <a:ext uri="{FF2B5EF4-FFF2-40B4-BE49-F238E27FC236}">
                <a16:creationId xmlns:a16="http://schemas.microsoft.com/office/drawing/2014/main" id="{E1C80DCD-3F7B-CD4E-ED16-4E7D9426E969}"/>
              </a:ext>
            </a:extLst>
          </p:cNvPr>
          <p:cNvPicPr>
            <a:picLocks noChangeAspect="1"/>
          </p:cNvPicPr>
          <p:nvPr/>
        </p:nvPicPr>
        <p:blipFill>
          <a:blip r:embed="rId4"/>
          <a:stretch>
            <a:fillRect/>
          </a:stretch>
        </p:blipFill>
        <p:spPr>
          <a:xfrm>
            <a:off x="2184495" y="5444554"/>
            <a:ext cx="1285876" cy="1309523"/>
          </a:xfrm>
          <a:prstGeom prst="rect">
            <a:avLst/>
          </a:prstGeom>
          <a:ln>
            <a:noFill/>
          </a:ln>
          <a:effectLst>
            <a:softEdge rad="112500"/>
          </a:effectLst>
        </p:spPr>
      </p:pic>
      <p:pic>
        <p:nvPicPr>
          <p:cNvPr id="10" name="Picture 9">
            <a:extLst>
              <a:ext uri="{FF2B5EF4-FFF2-40B4-BE49-F238E27FC236}">
                <a16:creationId xmlns:a16="http://schemas.microsoft.com/office/drawing/2014/main" id="{3810CA0F-C454-EB4E-5F31-B8DC4BAFE8AF}"/>
              </a:ext>
            </a:extLst>
          </p:cNvPr>
          <p:cNvPicPr>
            <a:picLocks noChangeAspect="1"/>
          </p:cNvPicPr>
          <p:nvPr/>
        </p:nvPicPr>
        <p:blipFill rotWithShape="1">
          <a:blip r:embed="rId5">
            <a:extLst>
              <a:ext uri="{28A0092B-C50C-407E-A947-70E740481C1C}">
                <a14:useLocalDpi xmlns:a14="http://schemas.microsoft.com/office/drawing/2010/main" val="0"/>
              </a:ext>
            </a:extLst>
          </a:blip>
          <a:srcRect t="12776"/>
          <a:stretch/>
        </p:blipFill>
        <p:spPr bwMode="auto">
          <a:xfrm>
            <a:off x="3335958" y="5427345"/>
            <a:ext cx="1228090" cy="143065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3577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7FCB31B-C497-479D-5A03-BB0D4C7087A4}"/>
              </a:ext>
            </a:extLst>
          </p:cNvPr>
          <p:cNvGraphicFramePr>
            <a:graphicFrameLocks noGrp="1"/>
          </p:cNvGraphicFramePr>
          <p:nvPr>
            <p:extLst>
              <p:ext uri="{D42A27DB-BD31-4B8C-83A1-F6EECF244321}">
                <p14:modId xmlns:p14="http://schemas.microsoft.com/office/powerpoint/2010/main" val="4187032466"/>
              </p:ext>
            </p:extLst>
          </p:nvPr>
        </p:nvGraphicFramePr>
        <p:xfrm>
          <a:off x="3064666" y="55878"/>
          <a:ext cx="3107534" cy="2326640"/>
        </p:xfrm>
        <a:graphic>
          <a:graphicData uri="http://schemas.openxmlformats.org/drawingml/2006/table">
            <a:tbl>
              <a:tblPr firstRow="1" bandRow="1">
                <a:tableStyleId>{5C22544A-7EE6-4342-B048-85BDC9FD1C3A}</a:tableStyleId>
              </a:tblPr>
              <a:tblGrid>
                <a:gridCol w="3107534">
                  <a:extLst>
                    <a:ext uri="{9D8B030D-6E8A-4147-A177-3AD203B41FA5}">
                      <a16:colId xmlns:a16="http://schemas.microsoft.com/office/drawing/2014/main" val="3815344973"/>
                    </a:ext>
                  </a:extLst>
                </a:gridCol>
              </a:tblGrid>
              <a:tr h="370840">
                <a:tc>
                  <a:txBody>
                    <a:bodyPr/>
                    <a:lstStyle/>
                    <a:p>
                      <a:pPr algn="ctr"/>
                      <a:r>
                        <a:rPr lang="en-GB">
                          <a:latin typeface="Lexend Deca Light" pitchFamily="2" charset="0"/>
                        </a:rPr>
                        <a:t>Lesson 1</a:t>
                      </a:r>
                    </a:p>
                  </a:txBody>
                  <a:tcPr/>
                </a:tc>
                <a:extLst>
                  <a:ext uri="{0D108BD9-81ED-4DB2-BD59-A6C34878D82A}">
                    <a16:rowId xmlns:a16="http://schemas.microsoft.com/office/drawing/2014/main" val="896820960"/>
                  </a:ext>
                </a:extLst>
              </a:tr>
              <a:tr h="370840">
                <a:tc>
                  <a:txBody>
                    <a:bodyPr/>
                    <a:lstStyle/>
                    <a:p>
                      <a:pPr algn="ctr"/>
                      <a:r>
                        <a:rPr lang="en-GB">
                          <a:latin typeface="Lexend Deca Light" pitchFamily="2" charset="0"/>
                        </a:rPr>
                        <a:t>Link and research the artist</a:t>
                      </a:r>
                    </a:p>
                  </a:txBody>
                  <a:tcPr/>
                </a:tc>
                <a:extLst>
                  <a:ext uri="{0D108BD9-81ED-4DB2-BD59-A6C34878D82A}">
                    <a16:rowId xmlns:a16="http://schemas.microsoft.com/office/drawing/2014/main" val="4106204228"/>
                  </a:ext>
                </a:extLst>
              </a:tr>
              <a:tr h="370840">
                <a:tc>
                  <a:txBody>
                    <a:bodyPr/>
                    <a:lstStyle/>
                    <a:p>
                      <a:r>
                        <a:rPr lang="en-GB" sz="1400">
                          <a:latin typeface="Lexend Deca Light" pitchFamily="2" charset="0"/>
                        </a:rPr>
                        <a:t>This is a stage where we consider prior knowledge, links to personal experience or links to another subject. It is an important stage in relation to long term memory. Children to focus on a specific artist and evaluate their work. This will act as the title page for the unit.</a:t>
                      </a:r>
                    </a:p>
                  </a:txBody>
                  <a:tcPr/>
                </a:tc>
                <a:extLst>
                  <a:ext uri="{0D108BD9-81ED-4DB2-BD59-A6C34878D82A}">
                    <a16:rowId xmlns:a16="http://schemas.microsoft.com/office/drawing/2014/main" val="4038636385"/>
                  </a:ext>
                </a:extLst>
              </a:tr>
            </a:tbl>
          </a:graphicData>
        </a:graphic>
      </p:graphicFrame>
      <p:graphicFrame>
        <p:nvGraphicFramePr>
          <p:cNvPr id="6" name="Table 4">
            <a:extLst>
              <a:ext uri="{FF2B5EF4-FFF2-40B4-BE49-F238E27FC236}">
                <a16:creationId xmlns:a16="http://schemas.microsoft.com/office/drawing/2014/main" id="{B2095836-7F38-BA7C-3C6D-71489056F9D4}"/>
              </a:ext>
            </a:extLst>
          </p:cNvPr>
          <p:cNvGraphicFramePr>
            <a:graphicFrameLocks noGrp="1"/>
          </p:cNvGraphicFramePr>
          <p:nvPr>
            <p:extLst>
              <p:ext uri="{D42A27DB-BD31-4B8C-83A1-F6EECF244321}">
                <p14:modId xmlns:p14="http://schemas.microsoft.com/office/powerpoint/2010/main" val="2321787404"/>
              </p:ext>
            </p:extLst>
          </p:nvPr>
        </p:nvGraphicFramePr>
        <p:xfrm>
          <a:off x="6265067" y="686784"/>
          <a:ext cx="2828925" cy="2540000"/>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815344973"/>
                    </a:ext>
                  </a:extLst>
                </a:gridCol>
              </a:tblGrid>
              <a:tr h="370840">
                <a:tc>
                  <a:txBody>
                    <a:bodyPr/>
                    <a:lstStyle/>
                    <a:p>
                      <a:pPr algn="ctr"/>
                      <a:r>
                        <a:rPr lang="en-GB">
                          <a:latin typeface="Lexend Deca Light" pitchFamily="2" charset="0"/>
                        </a:rPr>
                        <a:t>Lesson 2</a:t>
                      </a:r>
                    </a:p>
                  </a:txBody>
                  <a:tcPr/>
                </a:tc>
                <a:extLst>
                  <a:ext uri="{0D108BD9-81ED-4DB2-BD59-A6C34878D82A}">
                    <a16:rowId xmlns:a16="http://schemas.microsoft.com/office/drawing/2014/main" val="896820960"/>
                  </a:ext>
                </a:extLst>
              </a:tr>
              <a:tr h="370840">
                <a:tc>
                  <a:txBody>
                    <a:bodyPr/>
                    <a:lstStyle/>
                    <a:p>
                      <a:pPr algn="ctr"/>
                      <a:r>
                        <a:rPr lang="en-GB">
                          <a:latin typeface="Lexend Deca Light" pitchFamily="2" charset="0"/>
                        </a:rPr>
                        <a:t>Research the genre</a:t>
                      </a:r>
                    </a:p>
                  </a:txBody>
                  <a:tcPr/>
                </a:tc>
                <a:extLst>
                  <a:ext uri="{0D108BD9-81ED-4DB2-BD59-A6C34878D82A}">
                    <a16:rowId xmlns:a16="http://schemas.microsoft.com/office/drawing/2014/main" val="4106204228"/>
                  </a:ext>
                </a:extLst>
              </a:tr>
              <a:tr h="370840">
                <a:tc>
                  <a:txBody>
                    <a:bodyPr/>
                    <a:lstStyle/>
                    <a:p>
                      <a:r>
                        <a:rPr lang="en-GB" sz="1400">
                          <a:latin typeface="Lexend Deca Light" pitchFamily="2" charset="0"/>
                        </a:rPr>
                        <a:t>This is where children will expand their knowledge and look at the genre, outside of the artist. They will annotate some of their work with the aim to develop this technique. Some genres may be surrealism, water colour or landscape.</a:t>
                      </a:r>
                    </a:p>
                  </a:txBody>
                  <a:tcPr/>
                </a:tc>
                <a:extLst>
                  <a:ext uri="{0D108BD9-81ED-4DB2-BD59-A6C34878D82A}">
                    <a16:rowId xmlns:a16="http://schemas.microsoft.com/office/drawing/2014/main" val="4038636385"/>
                  </a:ext>
                </a:extLst>
              </a:tr>
            </a:tbl>
          </a:graphicData>
        </a:graphic>
      </p:graphicFrame>
      <p:graphicFrame>
        <p:nvGraphicFramePr>
          <p:cNvPr id="7" name="Table 4">
            <a:extLst>
              <a:ext uri="{FF2B5EF4-FFF2-40B4-BE49-F238E27FC236}">
                <a16:creationId xmlns:a16="http://schemas.microsoft.com/office/drawing/2014/main" id="{928873C7-CA2A-5B7A-DFC7-28FA9A333D39}"/>
              </a:ext>
            </a:extLst>
          </p:cNvPr>
          <p:cNvGraphicFramePr>
            <a:graphicFrameLocks noGrp="1"/>
          </p:cNvGraphicFramePr>
          <p:nvPr>
            <p:extLst>
              <p:ext uri="{D42A27DB-BD31-4B8C-83A1-F6EECF244321}">
                <p14:modId xmlns:p14="http://schemas.microsoft.com/office/powerpoint/2010/main" val="986912581"/>
              </p:ext>
            </p:extLst>
          </p:nvPr>
        </p:nvGraphicFramePr>
        <p:xfrm>
          <a:off x="6265066" y="3897997"/>
          <a:ext cx="2828925" cy="2540000"/>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815344973"/>
                    </a:ext>
                  </a:extLst>
                </a:gridCol>
              </a:tblGrid>
              <a:tr h="370840">
                <a:tc>
                  <a:txBody>
                    <a:bodyPr/>
                    <a:lstStyle/>
                    <a:p>
                      <a:pPr algn="ctr"/>
                      <a:r>
                        <a:rPr lang="en-GB">
                          <a:latin typeface="Lexend Deca Light" pitchFamily="2" charset="0"/>
                        </a:rPr>
                        <a:t>Lesson 3 and 4</a:t>
                      </a:r>
                    </a:p>
                  </a:txBody>
                  <a:tcPr/>
                </a:tc>
                <a:extLst>
                  <a:ext uri="{0D108BD9-81ED-4DB2-BD59-A6C34878D82A}">
                    <a16:rowId xmlns:a16="http://schemas.microsoft.com/office/drawing/2014/main" val="896820960"/>
                  </a:ext>
                </a:extLst>
              </a:tr>
              <a:tr h="370840">
                <a:tc>
                  <a:txBody>
                    <a:bodyPr/>
                    <a:lstStyle/>
                    <a:p>
                      <a:pPr algn="ctr"/>
                      <a:r>
                        <a:rPr lang="en-GB" sz="1600">
                          <a:latin typeface="Lexend Deca Light" pitchFamily="2" charset="0"/>
                        </a:rPr>
                        <a:t>Develop the specific technique</a:t>
                      </a:r>
                    </a:p>
                  </a:txBody>
                  <a:tcPr/>
                </a:tc>
                <a:extLst>
                  <a:ext uri="{0D108BD9-81ED-4DB2-BD59-A6C34878D82A}">
                    <a16:rowId xmlns:a16="http://schemas.microsoft.com/office/drawing/2014/main" val="4106204228"/>
                  </a:ext>
                </a:extLst>
              </a:tr>
              <a:tr h="370840">
                <a:tc>
                  <a:txBody>
                    <a:bodyPr/>
                    <a:lstStyle/>
                    <a:p>
                      <a:r>
                        <a:rPr lang="en-GB" sz="1400">
                          <a:latin typeface="Lexend Deca Light" pitchFamily="2" charset="0"/>
                        </a:rPr>
                        <a:t>Focus on the techniques you want the children to learn. Children to identify these techniques from the previous two pages in their skecthbooks. Children to learn the technique in lesson 3 and apply it in lesson 4. Lesson 4 will act as their draft for the final piece.</a:t>
                      </a:r>
                    </a:p>
                  </a:txBody>
                  <a:tcPr/>
                </a:tc>
                <a:extLst>
                  <a:ext uri="{0D108BD9-81ED-4DB2-BD59-A6C34878D82A}">
                    <a16:rowId xmlns:a16="http://schemas.microsoft.com/office/drawing/2014/main" val="4038636385"/>
                  </a:ext>
                </a:extLst>
              </a:tr>
            </a:tbl>
          </a:graphicData>
        </a:graphic>
      </p:graphicFrame>
      <p:graphicFrame>
        <p:nvGraphicFramePr>
          <p:cNvPr id="9" name="Table 4">
            <a:extLst>
              <a:ext uri="{FF2B5EF4-FFF2-40B4-BE49-F238E27FC236}">
                <a16:creationId xmlns:a16="http://schemas.microsoft.com/office/drawing/2014/main" id="{DCED454A-645D-A446-741C-35E401D78DBB}"/>
              </a:ext>
            </a:extLst>
          </p:cNvPr>
          <p:cNvGraphicFramePr>
            <a:graphicFrameLocks noGrp="1"/>
          </p:cNvGraphicFramePr>
          <p:nvPr>
            <p:extLst>
              <p:ext uri="{D42A27DB-BD31-4B8C-83A1-F6EECF244321}">
                <p14:modId xmlns:p14="http://schemas.microsoft.com/office/powerpoint/2010/main" val="3658333512"/>
              </p:ext>
            </p:extLst>
          </p:nvPr>
        </p:nvGraphicFramePr>
        <p:xfrm>
          <a:off x="96437" y="3251766"/>
          <a:ext cx="2828925" cy="2540000"/>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815344973"/>
                    </a:ext>
                  </a:extLst>
                </a:gridCol>
              </a:tblGrid>
              <a:tr h="370840">
                <a:tc>
                  <a:txBody>
                    <a:bodyPr/>
                    <a:lstStyle/>
                    <a:p>
                      <a:pPr algn="ctr"/>
                      <a:r>
                        <a:rPr lang="en-GB">
                          <a:latin typeface="Lexend Deca Light" pitchFamily="2" charset="0"/>
                        </a:rPr>
                        <a:t>Lesson 5</a:t>
                      </a:r>
                    </a:p>
                  </a:txBody>
                  <a:tcPr/>
                </a:tc>
                <a:extLst>
                  <a:ext uri="{0D108BD9-81ED-4DB2-BD59-A6C34878D82A}">
                    <a16:rowId xmlns:a16="http://schemas.microsoft.com/office/drawing/2014/main" val="896820960"/>
                  </a:ext>
                </a:extLst>
              </a:tr>
              <a:tr h="370840">
                <a:tc>
                  <a:txBody>
                    <a:bodyPr/>
                    <a:lstStyle/>
                    <a:p>
                      <a:pPr algn="ctr"/>
                      <a:r>
                        <a:rPr lang="en-GB">
                          <a:latin typeface="Lexend Deca Light" pitchFamily="2" charset="0"/>
                        </a:rPr>
                        <a:t>Create a final piece</a:t>
                      </a:r>
                    </a:p>
                  </a:txBody>
                  <a:tcPr/>
                </a:tc>
                <a:extLst>
                  <a:ext uri="{0D108BD9-81ED-4DB2-BD59-A6C34878D82A}">
                    <a16:rowId xmlns:a16="http://schemas.microsoft.com/office/drawing/2014/main" val="4106204228"/>
                  </a:ext>
                </a:extLst>
              </a:tr>
              <a:tr h="370840">
                <a:tc>
                  <a:txBody>
                    <a:bodyPr/>
                    <a:lstStyle/>
                    <a:p>
                      <a:r>
                        <a:rPr lang="en-GB" sz="1400">
                          <a:latin typeface="Lexend Deca Light" pitchFamily="2" charset="0"/>
                        </a:rPr>
                        <a:t>This is where the pupil is expected to make use of the knowledge gained to create their own final piece based on the artist or technique being developed.</a:t>
                      </a:r>
                    </a:p>
                    <a:p>
                      <a:r>
                        <a:rPr lang="en-GB" sz="1400">
                          <a:latin typeface="Lexend Deca Light" pitchFamily="2" charset="0"/>
                        </a:rPr>
                        <a:t>This should be something they are aiming to put into an exhibition or a showcase.</a:t>
                      </a:r>
                    </a:p>
                  </a:txBody>
                  <a:tcPr/>
                </a:tc>
                <a:extLst>
                  <a:ext uri="{0D108BD9-81ED-4DB2-BD59-A6C34878D82A}">
                    <a16:rowId xmlns:a16="http://schemas.microsoft.com/office/drawing/2014/main" val="4038636385"/>
                  </a:ext>
                </a:extLst>
              </a:tr>
            </a:tbl>
          </a:graphicData>
        </a:graphic>
      </p:graphicFrame>
      <p:graphicFrame>
        <p:nvGraphicFramePr>
          <p:cNvPr id="10" name="Table 4">
            <a:extLst>
              <a:ext uri="{FF2B5EF4-FFF2-40B4-BE49-F238E27FC236}">
                <a16:creationId xmlns:a16="http://schemas.microsoft.com/office/drawing/2014/main" id="{4C4453C3-F990-048C-7F7D-7A215397773B}"/>
              </a:ext>
            </a:extLst>
          </p:cNvPr>
          <p:cNvGraphicFramePr>
            <a:graphicFrameLocks noGrp="1"/>
          </p:cNvGraphicFramePr>
          <p:nvPr>
            <p:extLst>
              <p:ext uri="{D42A27DB-BD31-4B8C-83A1-F6EECF244321}">
                <p14:modId xmlns:p14="http://schemas.microsoft.com/office/powerpoint/2010/main" val="203062964"/>
              </p:ext>
            </p:extLst>
          </p:nvPr>
        </p:nvGraphicFramePr>
        <p:xfrm>
          <a:off x="96437" y="368217"/>
          <a:ext cx="2828925" cy="2326640"/>
        </p:xfrm>
        <a:graphic>
          <a:graphicData uri="http://schemas.openxmlformats.org/drawingml/2006/table">
            <a:tbl>
              <a:tblPr firstRow="1" bandRow="1">
                <a:tableStyleId>{5C22544A-7EE6-4342-B048-85BDC9FD1C3A}</a:tableStyleId>
              </a:tblPr>
              <a:tblGrid>
                <a:gridCol w="2828925">
                  <a:extLst>
                    <a:ext uri="{9D8B030D-6E8A-4147-A177-3AD203B41FA5}">
                      <a16:colId xmlns:a16="http://schemas.microsoft.com/office/drawing/2014/main" val="3815344973"/>
                    </a:ext>
                  </a:extLst>
                </a:gridCol>
              </a:tblGrid>
              <a:tr h="370840">
                <a:tc>
                  <a:txBody>
                    <a:bodyPr/>
                    <a:lstStyle/>
                    <a:p>
                      <a:pPr algn="ctr"/>
                      <a:r>
                        <a:rPr lang="en-GB">
                          <a:latin typeface="Lexend Deca Light" pitchFamily="2" charset="0"/>
                        </a:rPr>
                        <a:t>Lesson 6</a:t>
                      </a:r>
                    </a:p>
                  </a:txBody>
                  <a:tcPr/>
                </a:tc>
                <a:extLst>
                  <a:ext uri="{0D108BD9-81ED-4DB2-BD59-A6C34878D82A}">
                    <a16:rowId xmlns:a16="http://schemas.microsoft.com/office/drawing/2014/main" val="896820960"/>
                  </a:ext>
                </a:extLst>
              </a:tr>
              <a:tr h="370840">
                <a:tc>
                  <a:txBody>
                    <a:bodyPr/>
                    <a:lstStyle/>
                    <a:p>
                      <a:pPr algn="ctr"/>
                      <a:r>
                        <a:rPr lang="en-GB">
                          <a:latin typeface="Lexend Deca Light" pitchFamily="2" charset="0"/>
                        </a:rPr>
                        <a:t>Evaluate</a:t>
                      </a:r>
                    </a:p>
                  </a:txBody>
                  <a:tcPr/>
                </a:tc>
                <a:extLst>
                  <a:ext uri="{0D108BD9-81ED-4DB2-BD59-A6C34878D82A}">
                    <a16:rowId xmlns:a16="http://schemas.microsoft.com/office/drawing/2014/main" val="4106204228"/>
                  </a:ext>
                </a:extLst>
              </a:tr>
              <a:tr h="370840">
                <a:tc>
                  <a:txBody>
                    <a:bodyPr/>
                    <a:lstStyle/>
                    <a:p>
                      <a:r>
                        <a:rPr lang="en-GB" sz="1400">
                          <a:latin typeface="Lexend Deca Light" pitchFamily="2" charset="0"/>
                        </a:rPr>
                        <a:t>Once completed, pupils should be encouraged to evaluate their final pieces, making reference to how they have varied or added aspects to their final pieces. This should be in their sketch books. Children can peer evaluate at this opportunity.</a:t>
                      </a:r>
                    </a:p>
                  </a:txBody>
                  <a:tcPr/>
                </a:tc>
                <a:extLst>
                  <a:ext uri="{0D108BD9-81ED-4DB2-BD59-A6C34878D82A}">
                    <a16:rowId xmlns:a16="http://schemas.microsoft.com/office/drawing/2014/main" val="4038636385"/>
                  </a:ext>
                </a:extLst>
              </a:tr>
            </a:tbl>
          </a:graphicData>
        </a:graphic>
      </p:graphicFrame>
      <p:sp>
        <p:nvSpPr>
          <p:cNvPr id="14" name="Arrow: Bent 13">
            <a:extLst>
              <a:ext uri="{FF2B5EF4-FFF2-40B4-BE49-F238E27FC236}">
                <a16:creationId xmlns:a16="http://schemas.microsoft.com/office/drawing/2014/main" id="{60E6AB4B-B4C7-01E6-95B0-14A5480530DC}"/>
              </a:ext>
            </a:extLst>
          </p:cNvPr>
          <p:cNvSpPr/>
          <p:nvPr/>
        </p:nvSpPr>
        <p:spPr>
          <a:xfrm rot="5400000">
            <a:off x="6953032" y="-618112"/>
            <a:ext cx="509775" cy="21000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Bent 15">
            <a:extLst>
              <a:ext uri="{FF2B5EF4-FFF2-40B4-BE49-F238E27FC236}">
                <a16:creationId xmlns:a16="http://schemas.microsoft.com/office/drawing/2014/main" id="{A3486DE2-0F6E-160E-6AED-7CB1AEF4DA75}"/>
              </a:ext>
            </a:extLst>
          </p:cNvPr>
          <p:cNvSpPr/>
          <p:nvPr/>
        </p:nvSpPr>
        <p:spPr>
          <a:xfrm rot="16200000">
            <a:off x="4117497" y="4178313"/>
            <a:ext cx="548837" cy="37927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Plaque 17">
            <a:extLst>
              <a:ext uri="{FF2B5EF4-FFF2-40B4-BE49-F238E27FC236}">
                <a16:creationId xmlns:a16="http://schemas.microsoft.com/office/drawing/2014/main" id="{A9A1B276-38F4-89C6-54EF-EC08253CE93C}"/>
              </a:ext>
            </a:extLst>
          </p:cNvPr>
          <p:cNvSpPr/>
          <p:nvPr/>
        </p:nvSpPr>
        <p:spPr>
          <a:xfrm>
            <a:off x="3262311" y="2529838"/>
            <a:ext cx="2724147" cy="155257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Lexend Deca Light" pitchFamily="2" charset="0"/>
              </a:rPr>
              <a:t>Art and Design -</a:t>
            </a:r>
          </a:p>
          <a:p>
            <a:pPr algn="ctr"/>
            <a:r>
              <a:rPr lang="en-GB" b="1">
                <a:latin typeface="Lexend Deca Light" pitchFamily="2" charset="0"/>
              </a:rPr>
              <a:t>stage by stage development</a:t>
            </a:r>
          </a:p>
        </p:txBody>
      </p:sp>
      <p:sp>
        <p:nvSpPr>
          <p:cNvPr id="5" name="Arrow: Down 4">
            <a:extLst>
              <a:ext uri="{FF2B5EF4-FFF2-40B4-BE49-F238E27FC236}">
                <a16:creationId xmlns:a16="http://schemas.microsoft.com/office/drawing/2014/main" id="{BE26B41B-7E3A-A1B1-59BC-6406A02982EE}"/>
              </a:ext>
            </a:extLst>
          </p:cNvPr>
          <p:cNvSpPr/>
          <p:nvPr/>
        </p:nvSpPr>
        <p:spPr>
          <a:xfrm>
            <a:off x="7997588" y="3226784"/>
            <a:ext cx="274628" cy="671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C7EFE88E-FEEF-460B-09CA-E99C4FC2A96A}"/>
              </a:ext>
            </a:extLst>
          </p:cNvPr>
          <p:cNvSpPr/>
          <p:nvPr/>
        </p:nvSpPr>
        <p:spPr>
          <a:xfrm rot="10800000">
            <a:off x="1885950" y="2700337"/>
            <a:ext cx="261810" cy="551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8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148156390"/>
              </p:ext>
            </p:extLst>
          </p:nvPr>
        </p:nvGraphicFramePr>
        <p:xfrm>
          <a:off x="0" y="0"/>
          <a:ext cx="9440676" cy="6848856"/>
        </p:xfrm>
        <a:graphic>
          <a:graphicData uri="http://schemas.openxmlformats.org/drawingml/2006/table">
            <a:tbl>
              <a:tblPr firstRow="1" bandRow="1">
                <a:tableStyleId>{5C22544A-7EE6-4342-B048-85BDC9FD1C3A}</a:tableStyleId>
              </a:tblPr>
              <a:tblGrid>
                <a:gridCol w="1884458">
                  <a:extLst>
                    <a:ext uri="{9D8B030D-6E8A-4147-A177-3AD203B41FA5}">
                      <a16:colId xmlns:a16="http://schemas.microsoft.com/office/drawing/2014/main" val="3908753115"/>
                    </a:ext>
                  </a:extLst>
                </a:gridCol>
                <a:gridCol w="922750">
                  <a:extLst>
                    <a:ext uri="{9D8B030D-6E8A-4147-A177-3AD203B41FA5}">
                      <a16:colId xmlns:a16="http://schemas.microsoft.com/office/drawing/2014/main" val="1647246506"/>
                    </a:ext>
                  </a:extLst>
                </a:gridCol>
                <a:gridCol w="1445886">
                  <a:extLst>
                    <a:ext uri="{9D8B030D-6E8A-4147-A177-3AD203B41FA5}">
                      <a16:colId xmlns:a16="http://schemas.microsoft.com/office/drawing/2014/main" val="4134663243"/>
                    </a:ext>
                  </a:extLst>
                </a:gridCol>
                <a:gridCol w="341010">
                  <a:extLst>
                    <a:ext uri="{9D8B030D-6E8A-4147-A177-3AD203B41FA5}">
                      <a16:colId xmlns:a16="http://schemas.microsoft.com/office/drawing/2014/main" val="2515741706"/>
                    </a:ext>
                  </a:extLst>
                </a:gridCol>
                <a:gridCol w="1312920">
                  <a:extLst>
                    <a:ext uri="{9D8B030D-6E8A-4147-A177-3AD203B41FA5}">
                      <a16:colId xmlns:a16="http://schemas.microsoft.com/office/drawing/2014/main" val="4263847423"/>
                    </a:ext>
                  </a:extLst>
                </a:gridCol>
                <a:gridCol w="1402701">
                  <a:extLst>
                    <a:ext uri="{9D8B030D-6E8A-4147-A177-3AD203B41FA5}">
                      <a16:colId xmlns:a16="http://schemas.microsoft.com/office/drawing/2014/main" val="1531217988"/>
                    </a:ext>
                  </a:extLst>
                </a:gridCol>
                <a:gridCol w="298083">
                  <a:extLst>
                    <a:ext uri="{9D8B030D-6E8A-4147-A177-3AD203B41FA5}">
                      <a16:colId xmlns:a16="http://schemas.microsoft.com/office/drawing/2014/main" val="129433267"/>
                    </a:ext>
                  </a:extLst>
                </a:gridCol>
                <a:gridCol w="1832868">
                  <a:extLst>
                    <a:ext uri="{9D8B030D-6E8A-4147-A177-3AD203B41FA5}">
                      <a16:colId xmlns:a16="http://schemas.microsoft.com/office/drawing/2014/main" val="1936857758"/>
                    </a:ext>
                  </a:extLst>
                </a:gridCol>
              </a:tblGrid>
              <a:tr h="375608">
                <a:tc gridSpan="8">
                  <a:txBody>
                    <a:bodyPr/>
                    <a:lstStyle/>
                    <a:p>
                      <a:pPr algn="ctr"/>
                      <a:r>
                        <a:rPr lang="en-GB">
                          <a:latin typeface="Lexend Deca Light"/>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a:latin typeface="Century Gothic" panose="020B0502020202020204" pitchFamily="34" charset="0"/>
                      </a:endParaRPr>
                    </a:p>
                  </a:txBody>
                  <a:tcPr/>
                </a:tc>
                <a:extLst>
                  <a:ext uri="{0D108BD9-81ED-4DB2-BD59-A6C34878D82A}">
                    <a16:rowId xmlns:a16="http://schemas.microsoft.com/office/drawing/2014/main" val="792572867"/>
                  </a:ext>
                </a:extLst>
              </a:tr>
              <a:tr h="344867">
                <a:tc gridSpan="4">
                  <a:txBody>
                    <a:bodyPr/>
                    <a:lstStyle/>
                    <a:p>
                      <a:pPr>
                        <a:lnSpc>
                          <a:spcPct val="107000"/>
                        </a:lnSpc>
                        <a:spcAft>
                          <a:spcPts val="800"/>
                        </a:spcAft>
                      </a:pPr>
                      <a:r>
                        <a:rPr lang="en-GB" sz="1800">
                          <a:effectLst/>
                          <a:latin typeface="Lexend Deca Light"/>
                          <a:ea typeface="Calibri"/>
                          <a:cs typeface="Times New Roman"/>
                        </a:rPr>
                        <a:t>Art and design area: </a:t>
                      </a:r>
                      <a:r>
                        <a:rPr lang="en-GB" sz="1800" b="1">
                          <a:effectLst/>
                          <a:latin typeface="Lexend Deca Light"/>
                          <a:ea typeface="Calibri"/>
                          <a:cs typeface="Times New Roman"/>
                        </a:rPr>
                        <a:t>Drawing</a:t>
                      </a:r>
                      <a:r>
                        <a:rPr lang="en-GB" sz="1800">
                          <a:effectLst/>
                          <a:latin typeface="Lexend Deca Light"/>
                          <a:ea typeface="Calibri"/>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a:ea typeface="Calibri"/>
                          <a:cs typeface="Times New Roman"/>
                        </a:rPr>
                        <a:t>Year group: </a:t>
                      </a:r>
                      <a:r>
                        <a:rPr lang="en-GB" sz="1800" b="1">
                          <a:effectLst/>
                          <a:latin typeface="Lexend Deca Light"/>
                          <a:ea typeface="Calibri"/>
                          <a:cs typeface="Times New Roman"/>
                        </a:rPr>
                        <a:t>Reception</a:t>
                      </a:r>
                      <a:endParaRPr lang="en-GB" sz="1100">
                        <a:effectLst/>
                        <a:latin typeface="Lexend Deca Light"/>
                        <a:ea typeface="Calibri"/>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907066"/>
                  </a:ext>
                </a:extLst>
              </a:tr>
              <a:tr h="344867">
                <a:tc gridSpan="8">
                  <a:txBody>
                    <a:bodyPr/>
                    <a:lstStyle/>
                    <a:p>
                      <a:pPr algn="ctr">
                        <a:lnSpc>
                          <a:spcPct val="107000"/>
                        </a:lnSpc>
                        <a:spcAft>
                          <a:spcPts val="800"/>
                        </a:spcAft>
                      </a:pPr>
                      <a:r>
                        <a:rPr lang="en-GB" sz="1800" b="1">
                          <a:effectLst/>
                          <a:latin typeface="Lexend Deca Light"/>
                          <a:ea typeface="Calibri"/>
                          <a:cs typeface="Times New Roman"/>
                        </a:rPr>
                        <a:t>How can I use drawing to capture shapes around me?</a:t>
                      </a: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2916011"/>
                  </a:ext>
                </a:extLst>
              </a:tr>
              <a:tr h="466457">
                <a:tc>
                  <a:txBody>
                    <a:bodyPr/>
                    <a:lstStyle/>
                    <a:p>
                      <a:pPr algn="ctr">
                        <a:lnSpc>
                          <a:spcPct val="107000"/>
                        </a:lnSpc>
                        <a:spcAft>
                          <a:spcPts val="800"/>
                        </a:spcAft>
                      </a:pPr>
                      <a:r>
                        <a:rPr lang="en-GB" sz="1600" b="1">
                          <a:effectLst/>
                          <a:latin typeface="Lexend Deca Light"/>
                          <a:ea typeface="Calibri"/>
                          <a:cs typeface="Times New Roman"/>
                        </a:rPr>
                        <a:t>Prior learning</a:t>
                      </a:r>
                      <a:endParaRPr lang="en-GB" sz="1100">
                        <a:effectLst/>
                        <a:latin typeface="Lexend Deca Light"/>
                        <a:ea typeface="Calibri"/>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3">
                  <a:txBody>
                    <a:bodyPr/>
                    <a:lstStyle/>
                    <a:p>
                      <a:pPr algn="ctr">
                        <a:lnSpc>
                          <a:spcPct val="107000"/>
                        </a:lnSpc>
                        <a:spcAft>
                          <a:spcPts val="800"/>
                        </a:spcAft>
                      </a:pPr>
                      <a:r>
                        <a:rPr lang="en-GB" sz="1600" b="1">
                          <a:effectLst/>
                          <a:latin typeface="Lexend Deca Light"/>
                          <a:ea typeface="Calibri"/>
                          <a:cs typeface="Times New Roman"/>
                        </a:rPr>
                        <a:t>What success looks like:</a:t>
                      </a:r>
                      <a:endParaRPr lang="en-GB" sz="1100">
                        <a:effectLst/>
                        <a:latin typeface="Lexend Deca Light"/>
                        <a:ea typeface="Calibri"/>
                        <a:cs typeface="Times New Roman"/>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a:cs typeface="Times New Roman"/>
                        </a:rPr>
                        <a:t>Future learning</a:t>
                      </a:r>
                      <a:endParaRPr lang="en-GB" sz="1100">
                        <a:effectLst/>
                        <a:latin typeface="Lexend Deca Light"/>
                        <a:ea typeface="Calibri"/>
                        <a:cs typeface="Times New Roman"/>
                      </a:endParaRPr>
                    </a:p>
                  </a:txBody>
                  <a:tcPr marL="68580" marR="68580" marT="0" marB="0"/>
                </a:tc>
                <a:tc hMerge="1">
                  <a:txBody>
                    <a:bodyPr/>
                    <a:lstStyle/>
                    <a:p>
                      <a:pPr algn="ct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925988"/>
                  </a:ext>
                </a:extLst>
              </a:tr>
              <a:tr h="2380611">
                <a:tc>
                  <a:txBody>
                    <a:bodyPr/>
                    <a:lstStyle/>
                    <a:p>
                      <a:pPr>
                        <a:lnSpc>
                          <a:spcPct val="107000"/>
                        </a:lnSpc>
                        <a:spcAft>
                          <a:spcPts val="800"/>
                        </a:spcAft>
                      </a:pPr>
                      <a:r>
                        <a:rPr lang="en-GB" sz="1400" b="1">
                          <a:effectLst/>
                          <a:latin typeface="Lexend Deca Light"/>
                          <a:ea typeface="Calibri"/>
                          <a:cs typeface="Times New Roman"/>
                        </a:rPr>
                        <a:t>In Nursery . . . </a:t>
                      </a:r>
                      <a:endParaRPr lang="en-GB" sz="1100">
                        <a:effectLst/>
                        <a:latin typeface="Lexend Deca Light"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100">
                          <a:effectLst/>
                          <a:latin typeface="Lexend Deca Light"/>
                          <a:ea typeface="Calibri"/>
                          <a:cs typeface="Times New Roman"/>
                        </a:rPr>
                        <a:t>I know that drawing tools create marks. </a:t>
                      </a:r>
                    </a:p>
                    <a:p>
                      <a:pPr>
                        <a:lnSpc>
                          <a:spcPct val="107000"/>
                        </a:lnSpc>
                        <a:spcAft>
                          <a:spcPts val="800"/>
                        </a:spcAft>
                      </a:pPr>
                      <a:endParaRPr lang="en-GB" sz="1100">
                        <a:effectLst/>
                        <a:latin typeface="Lexend Deca Light"/>
                        <a:ea typeface="Calibri"/>
                        <a:cs typeface="Times New Roman"/>
                      </a:endParaRPr>
                    </a:p>
                    <a:p>
                      <a:pPr>
                        <a:lnSpc>
                          <a:spcPct val="107000"/>
                        </a:lnSpc>
                        <a:spcAft>
                          <a:spcPts val="800"/>
                        </a:spcAft>
                      </a:pPr>
                      <a:r>
                        <a:rPr lang="en-GB" sz="1100">
                          <a:effectLst/>
                          <a:latin typeface="Lexend Deca Light"/>
                          <a:ea typeface="Calibri"/>
                          <a:cs typeface="Times New Roman"/>
                        </a:rPr>
                        <a:t>I know the names of basic drawing tools.</a:t>
                      </a:r>
                    </a:p>
                  </a:txBody>
                  <a:tcPr marL="68580" marR="68580" marT="0" marB="0"/>
                </a:tc>
                <a:tc gridSpan="2">
                  <a:txBody>
                    <a:bodyPr/>
                    <a:lstStyle/>
                    <a:p>
                      <a:pPr marL="342900" lvl="0" indent="-342900">
                        <a:lnSpc>
                          <a:spcPct val="107000"/>
                        </a:lnSpc>
                        <a:buFont typeface="Symbol" panose="05050102010706020507" pitchFamily="18" charset="2"/>
                        <a:buChar char=""/>
                      </a:pPr>
                      <a:r>
                        <a:rPr lang="en-GB" sz="1100">
                          <a:effectLst/>
                          <a:latin typeface="Lexend Deca Light"/>
                          <a:ea typeface="Calibri"/>
                          <a:cs typeface="Times New Roman"/>
                        </a:rPr>
                        <a:t>To explore making different marks with different resources and begin to compare lines and pastel smudges. </a:t>
                      </a:r>
                      <a:endParaRPr lang="en-GB" sz="1100">
                        <a:effectLst/>
                        <a:latin typeface="Lexend Deca Light"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a:effectLst/>
                          <a:latin typeface="Lexend Deca Light"/>
                          <a:ea typeface="Calibri"/>
                          <a:cs typeface="Times New Roman"/>
                        </a:rPr>
                        <a:t>To explore where chalk and pencils come from. </a:t>
                      </a:r>
                    </a:p>
                    <a:p>
                      <a:pPr marL="342900" lvl="0" indent="-342900">
                        <a:lnSpc>
                          <a:spcPct val="107000"/>
                        </a:lnSpc>
                        <a:buFont typeface="Symbol" panose="05050102010706020507" pitchFamily="18" charset="2"/>
                        <a:buChar char=""/>
                      </a:pPr>
                      <a:r>
                        <a:rPr lang="en-GB" sz="1100">
                          <a:effectLst/>
                          <a:latin typeface="Lexend Deca Light"/>
                          <a:ea typeface="Calibri"/>
                          <a:cs typeface="Times New Roman"/>
                        </a:rPr>
                        <a:t>To discuss marks and patterns created and begin to give reasons for their choices. </a:t>
                      </a:r>
                    </a:p>
                    <a:p>
                      <a:pPr marL="342900" lvl="0" indent="-342900">
                        <a:lnSpc>
                          <a:spcPct val="107000"/>
                        </a:lnSpc>
                        <a:buFont typeface="Symbol" panose="05050102010706020507" pitchFamily="18" charset="2"/>
                        <a:buChar char=""/>
                      </a:pPr>
                      <a:r>
                        <a:rPr lang="en-GB" sz="1100">
                          <a:effectLst/>
                          <a:latin typeface="Lexend Deca Light"/>
                          <a:ea typeface="Calibri"/>
                          <a:cs typeface="Times New Roman"/>
                        </a:rPr>
                        <a:t>Draw from memory and observation. </a:t>
                      </a:r>
                    </a:p>
                  </a:txBody>
                  <a:tcPr marL="68580" marR="68580" marT="0" marB="0"/>
                </a:tc>
                <a:tc hMerge="1">
                  <a:txBody>
                    <a:bodyPr/>
                    <a:lstStyle/>
                    <a:p>
                      <a:endParaRPr lang="en-GB"/>
                    </a:p>
                  </a:txBody>
                  <a:tcPr/>
                </a:tc>
                <a:tc gridSpan="3">
                  <a:txBody>
                    <a:bodyPr/>
                    <a:lstStyle/>
                    <a:p>
                      <a:pPr marL="342900" lvl="0" indent="-342900">
                        <a:lnSpc>
                          <a:spcPct val="107000"/>
                        </a:lnSpc>
                        <a:buFont typeface="Symbol" panose="05050102010706020507" pitchFamily="18" charset="2"/>
                        <a:buChar char=""/>
                      </a:pPr>
                      <a:r>
                        <a:rPr lang="en-GB" sz="1100">
                          <a:effectLst/>
                          <a:latin typeface="Lexend Deca Light"/>
                          <a:ea typeface="Calibri"/>
                          <a:cs typeface="Times New Roman"/>
                        </a:rPr>
                        <a:t>Children know the names of different drawing tools including chalk, crayons and pencils and understand their properties. </a:t>
                      </a:r>
                      <a:endParaRPr lang="en-GB" sz="1100">
                        <a:effectLst/>
                        <a:latin typeface="Lexend Deca Light"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a:effectLst/>
                          <a:latin typeface="Lexend Deca Light"/>
                          <a:ea typeface="Calibri"/>
                          <a:cs typeface="Times New Roman"/>
                        </a:rPr>
                        <a:t>Children begin to colour in-between lines with increasing accuracy. </a:t>
                      </a:r>
                    </a:p>
                    <a:p>
                      <a:pPr marL="342900" lvl="0" indent="-342900">
                        <a:lnSpc>
                          <a:spcPct val="107000"/>
                        </a:lnSpc>
                        <a:buFont typeface="Symbol" panose="05050102010706020507" pitchFamily="18" charset="2"/>
                        <a:buChar char=""/>
                      </a:pPr>
                      <a:r>
                        <a:rPr lang="en-GB" sz="1100">
                          <a:effectLst/>
                          <a:latin typeface="Lexend Deca Light"/>
                          <a:ea typeface="Calibri"/>
                          <a:cs typeface="Times New Roman"/>
                        </a:rPr>
                        <a:t>Children know that drawing tools create marks. </a:t>
                      </a:r>
                    </a:p>
                    <a:p>
                      <a:pPr marL="342900" lvl="0" indent="-342900">
                        <a:lnSpc>
                          <a:spcPct val="107000"/>
                        </a:lnSpc>
                        <a:spcAft>
                          <a:spcPts val="800"/>
                        </a:spcAft>
                        <a:buFont typeface="Symbol" panose="05050102010706020507" pitchFamily="18" charset="2"/>
                        <a:buChar char=""/>
                      </a:pPr>
                      <a:r>
                        <a:rPr lang="en-GB" sz="1100">
                          <a:effectLst/>
                          <a:latin typeface="Lexend Deca Light"/>
                          <a:ea typeface="Calibri"/>
                          <a:cs typeface="Times New Roman"/>
                        </a:rPr>
                        <a:t>Children demonstrate control over the types of marks made with a range of media such as crayons, pastels, felt tips, and chalk.</a:t>
                      </a:r>
                    </a:p>
                  </a:txBody>
                  <a:tcPr marL="68580" marR="68580" marT="0" marB="0"/>
                </a:tc>
                <a:tc hMerge="1">
                  <a:txBody>
                    <a:bodyPr/>
                    <a:lstStyle/>
                    <a:p>
                      <a:pPr marL="342900" lvl="0" indent="-342900">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know the names of different drawing tools including chalk, crayons and pencils and understand their properties. </a:t>
                      </a:r>
                    </a:p>
                    <a:p>
                      <a:pPr marL="342900" lvl="0" indent="-342900">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begin to colour in-between lines with increasing accuracy. </a:t>
                      </a:r>
                    </a:p>
                    <a:p>
                      <a:pPr marL="342900" lvl="0" indent="-342900">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know that drawing tools create marks. </a:t>
                      </a:r>
                    </a:p>
                    <a:p>
                      <a:pPr marL="342900" lvl="0" indent="-342900">
                        <a:lnSpc>
                          <a:spcPct val="107000"/>
                        </a:lnSpc>
                        <a:spcAft>
                          <a:spcPts val="800"/>
                        </a:spcAft>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demonstrate control over the types of marks made with a range of media such as crayons, pastels, felt tips, and chalk.</a:t>
                      </a:r>
                    </a:p>
                  </a:txBody>
                  <a:tcPr marL="68580" marR="68580" marT="0" marB="0"/>
                </a:tc>
                <a:tc hMerge="1">
                  <a:txBody>
                    <a:bodyPr/>
                    <a:lstStyle/>
                    <a:p>
                      <a:endParaRPr lang="en-GB"/>
                    </a:p>
                  </a:txBody>
                  <a:tcPr/>
                </a:tc>
                <a:tc gridSpan="2">
                  <a:txBody>
                    <a:bodyPr/>
                    <a:lstStyle/>
                    <a:p>
                      <a:pPr>
                        <a:lnSpc>
                          <a:spcPct val="107000"/>
                        </a:lnSpc>
                        <a:spcAft>
                          <a:spcPts val="800"/>
                        </a:spcAft>
                      </a:pPr>
                      <a:r>
                        <a:rPr lang="en-GB" sz="900" b="1" i="1">
                          <a:effectLst/>
                          <a:latin typeface="Lexend Deca Light"/>
                          <a:ea typeface="Calibri"/>
                          <a:cs typeface="Times New Roman"/>
                        </a:rPr>
                        <a:t>In Year 1 . . . </a:t>
                      </a:r>
                      <a:endParaRPr lang="en-GB" sz="1100">
                        <a:effectLst/>
                        <a:latin typeface="Lexend Deca Light" pitchFamily="2" charset="0"/>
                        <a:ea typeface="Calibri" panose="020F0502020204030204" pitchFamily="34" charset="0"/>
                        <a:cs typeface="Times New Roman" panose="02020603050405020304" pitchFamily="18" charset="0"/>
                      </a:endParaRPr>
                    </a:p>
                    <a:p>
                      <a:r>
                        <a:rPr lang="en-US" sz="1000" i="1">
                          <a:solidFill>
                            <a:srgbClr val="000000"/>
                          </a:solidFill>
                          <a:effectLst/>
                          <a:latin typeface="Lexend Deca Light"/>
                          <a:ea typeface="Calibri"/>
                          <a:cs typeface="Comic Sans MS" panose="030F0702030302020204" pitchFamily="66" charset="0"/>
                        </a:rPr>
                        <a:t>Can use a variety of drawing media to invent new lines, marks and shapes. </a:t>
                      </a:r>
                      <a:endParaRPr lang="en-GB" sz="1200">
                        <a:solidFill>
                          <a:srgbClr val="000000"/>
                        </a:solidFill>
                        <a:effectLst/>
                        <a:latin typeface="Lexend Deca Light" pitchFamily="2" charset="0"/>
                        <a:ea typeface="Calibri" panose="020F0502020204030204" pitchFamily="34" charset="0"/>
                        <a:cs typeface="Comic Sans MS" panose="030F0702030302020204" pitchFamily="66" charset="0"/>
                      </a:endParaRPr>
                    </a:p>
                    <a:p>
                      <a:r>
                        <a:rPr lang="en-US" sz="1000" i="1">
                          <a:solidFill>
                            <a:srgbClr val="000000"/>
                          </a:solidFill>
                          <a:effectLst/>
                          <a:latin typeface="Lexend Deca Light"/>
                          <a:ea typeface="Calibri"/>
                          <a:cs typeface="Comic Sans MS" panose="030F0702030302020204" pitchFamily="66" charset="0"/>
                        </a:rPr>
                        <a:t>Can describe marks that they have made. </a:t>
                      </a:r>
                      <a:endParaRPr lang="en-GB" sz="1200">
                        <a:solidFill>
                          <a:srgbClr val="000000"/>
                        </a:solidFill>
                        <a:effectLst/>
                        <a:latin typeface="Lexend Deca Light" pitchFamily="2" charset="0"/>
                        <a:ea typeface="Calibri" panose="020F0502020204030204" pitchFamily="34" charset="0"/>
                        <a:cs typeface="Comic Sans MS" panose="030F0702030302020204" pitchFamily="66" charset="0"/>
                      </a:endParaRPr>
                    </a:p>
                    <a:p>
                      <a:pPr>
                        <a:lnSpc>
                          <a:spcPct val="107000"/>
                        </a:lnSpc>
                        <a:spcAft>
                          <a:spcPts val="800"/>
                        </a:spcAft>
                      </a:pPr>
                      <a:r>
                        <a:rPr lang="en-GB" sz="1000" i="1">
                          <a:effectLst/>
                          <a:latin typeface="Lexend Deca Light"/>
                          <a:ea typeface="Calibri"/>
                          <a:cs typeface="Times New Roman"/>
                        </a:rPr>
                        <a:t>Understands that lines and shapes are used by artists in a range of </a:t>
                      </a:r>
                      <a:endParaRPr lang="en-GB" sz="1100">
                        <a:effectLst/>
                        <a:latin typeface="Lexend Deca Light" pitchFamily="2" charset="0"/>
                        <a:ea typeface="Calibri" panose="020F0502020204030204" pitchFamily="34" charset="0"/>
                        <a:cs typeface="Times New Roman" panose="02020603050405020304" pitchFamily="18" charset="0"/>
                      </a:endParaRPr>
                    </a:p>
                    <a:p>
                      <a:r>
                        <a:rPr lang="en-US" sz="1000" i="1">
                          <a:solidFill>
                            <a:srgbClr val="000000"/>
                          </a:solidFill>
                          <a:effectLst/>
                          <a:latin typeface="Lexend Deca Light"/>
                          <a:ea typeface="Calibri"/>
                          <a:cs typeface="Comic Sans MS" panose="030F0702030302020204" pitchFamily="66" charset="0"/>
                        </a:rPr>
                        <a:t>different ways to create final pieces.</a:t>
                      </a:r>
                      <a:endParaRPr lang="en-GB" sz="1200">
                        <a:solidFill>
                          <a:srgbClr val="000000"/>
                        </a:solidFill>
                        <a:effectLst/>
                        <a:latin typeface="Lexend Deca Light"/>
                        <a:ea typeface="Calibri"/>
                        <a:cs typeface="Comic Sans MS" panose="030F0702030302020204" pitchFamily="66" charset="0"/>
                      </a:endParaRPr>
                    </a:p>
                    <a:p>
                      <a:pPr>
                        <a:lnSpc>
                          <a:spcPct val="107000"/>
                        </a:lnSpc>
                        <a:spcAft>
                          <a:spcPts val="800"/>
                        </a:spcAft>
                      </a:pPr>
                      <a:r>
                        <a:rPr lang="en-GB" sz="1000" i="1">
                          <a:effectLst/>
                          <a:latin typeface="Lexend Deca Light"/>
                          <a:ea typeface="Calibri"/>
                          <a:cs typeface="Times New Roman"/>
                        </a:rPr>
                        <a:t>Knows some artists who use line and shapes in their art.</a:t>
                      </a:r>
                      <a:endParaRPr lang="en-GB" sz="1100">
                        <a:effectLst/>
                        <a:latin typeface="Lexend Deca Light"/>
                        <a:ea typeface="Calibri"/>
                        <a:cs typeface="Times New Roman"/>
                      </a:endParaRPr>
                    </a:p>
                  </a:txBody>
                  <a:tcPr marL="68580" marR="68580" marT="0" marB="0"/>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274513"/>
                  </a:ext>
                </a:extLst>
              </a:tr>
              <a:tr h="344867">
                <a:tc gridSpan="2">
                  <a:txBody>
                    <a:bodyPr/>
                    <a:lstStyle/>
                    <a:p>
                      <a:pPr>
                        <a:lnSpc>
                          <a:spcPct val="107000"/>
                        </a:lnSpc>
                        <a:spcAft>
                          <a:spcPts val="800"/>
                        </a:spcAft>
                      </a:pPr>
                      <a:r>
                        <a:rPr lang="en-GB" sz="1600" b="1">
                          <a:effectLst/>
                          <a:latin typeface="Lexend Deca Light"/>
                          <a:ea typeface="Calibri"/>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591579">
                <a:tc gridSpan="2">
                  <a:txBody>
                    <a:bodyPr/>
                    <a:lstStyle/>
                    <a:p>
                      <a:r>
                        <a:rPr lang="en-GB" sz="1000" b="1" kern="1200">
                          <a:solidFill>
                            <a:schemeClr val="dk1"/>
                          </a:solidFill>
                          <a:effectLst/>
                          <a:latin typeface="Lexend Deca Light"/>
                          <a:ea typeface="+mn-ea"/>
                          <a:cs typeface="+mn-cs"/>
                        </a:rPr>
                        <a:t>Drawing</a:t>
                      </a:r>
                      <a:r>
                        <a:rPr lang="en-GB" sz="1000" kern="1200">
                          <a:solidFill>
                            <a:schemeClr val="dk1"/>
                          </a:solidFill>
                          <a:effectLst/>
                          <a:latin typeface="Lexend Deca Light"/>
                          <a:ea typeface="+mn-ea"/>
                          <a:cs typeface="+mn-cs"/>
                        </a:rPr>
                        <a:t>- a picture or diagram made with a pencil, pen, or crayon rather than paint. </a:t>
                      </a:r>
                      <a:endParaRPr lang="en-GB" sz="1000" kern="1200">
                        <a:solidFill>
                          <a:schemeClr val="dk1"/>
                        </a:solidFill>
                        <a:effectLst/>
                        <a:latin typeface="Lexend Deca Light" pitchFamily="2" charset="0"/>
                        <a:ea typeface="+mn-ea"/>
                        <a:cs typeface="+mn-cs"/>
                      </a:endParaRPr>
                    </a:p>
                    <a:p>
                      <a:r>
                        <a:rPr lang="en-GB" sz="1000" b="1" kern="1200">
                          <a:solidFill>
                            <a:schemeClr val="dk1"/>
                          </a:solidFill>
                          <a:effectLst/>
                          <a:latin typeface="Lexend Deca Light"/>
                          <a:ea typeface="+mn-ea"/>
                          <a:cs typeface="+mn-cs"/>
                        </a:rPr>
                        <a:t>Pencil</a:t>
                      </a:r>
                      <a:r>
                        <a:rPr lang="en-GB" sz="1000" kern="1200">
                          <a:solidFill>
                            <a:schemeClr val="dk1"/>
                          </a:solidFill>
                          <a:effectLst/>
                          <a:latin typeface="Lexend Deca Light"/>
                          <a:ea typeface="+mn-ea"/>
                          <a:cs typeface="+mn-cs"/>
                        </a:rPr>
                        <a:t>- an instrument for writing or drawing, consisting of a thin stick of graphite or a similar substance enclosed in a long thin piece of wood. </a:t>
                      </a:r>
                    </a:p>
                    <a:p>
                      <a:r>
                        <a:rPr lang="en-GB" sz="1000" b="1" kern="1200">
                          <a:solidFill>
                            <a:schemeClr val="dk1"/>
                          </a:solidFill>
                          <a:effectLst/>
                          <a:latin typeface="Lexend Deca Light"/>
                          <a:ea typeface="+mn-ea"/>
                          <a:cs typeface="+mn-cs"/>
                        </a:rPr>
                        <a:t>Crayon</a:t>
                      </a:r>
                      <a:r>
                        <a:rPr lang="en-GB" sz="1000" kern="1200">
                          <a:solidFill>
                            <a:schemeClr val="dk1"/>
                          </a:solidFill>
                          <a:effectLst/>
                          <a:latin typeface="Lexend Deca Light"/>
                          <a:ea typeface="+mn-ea"/>
                          <a:cs typeface="+mn-cs"/>
                        </a:rPr>
                        <a:t>- a pencil or stick of coloured chalk or wax, used for drawing. Felt tip- a pen with a writing point made of felt or other tightly packed fibres. </a:t>
                      </a:r>
                    </a:p>
                    <a:p>
                      <a:r>
                        <a:rPr lang="en-GB" sz="1000" b="1" kern="1200">
                          <a:solidFill>
                            <a:schemeClr val="dk1"/>
                          </a:solidFill>
                          <a:effectLst/>
                          <a:latin typeface="Lexend Deca Light"/>
                          <a:ea typeface="+mn-ea"/>
                          <a:cs typeface="+mn-cs"/>
                        </a:rPr>
                        <a:t>Mark Making- </a:t>
                      </a:r>
                      <a:r>
                        <a:rPr lang="en-GB" sz="1000" kern="1200">
                          <a:solidFill>
                            <a:schemeClr val="dk1"/>
                          </a:solidFill>
                          <a:effectLst/>
                          <a:latin typeface="Lexend Deca Light"/>
                          <a:ea typeface="+mn-ea"/>
                          <a:cs typeface="+mn-cs"/>
                        </a:rPr>
                        <a:t>describes the different lines, dots, marks, patterns, and textures we create in an artwork. </a:t>
                      </a:r>
                    </a:p>
                    <a:p>
                      <a:r>
                        <a:rPr lang="en-GB" sz="1000" b="1" kern="1200">
                          <a:solidFill>
                            <a:schemeClr val="dk1"/>
                          </a:solidFill>
                          <a:effectLst/>
                          <a:latin typeface="Lexend Deca Light"/>
                          <a:ea typeface="+mn-ea"/>
                          <a:cs typeface="+mn-cs"/>
                        </a:rPr>
                        <a:t>Chalk</a:t>
                      </a:r>
                      <a:r>
                        <a:rPr lang="en-GB" sz="1000" kern="1200">
                          <a:solidFill>
                            <a:schemeClr val="dk1"/>
                          </a:solidFill>
                          <a:effectLst/>
                          <a:latin typeface="Lexend Deca Light"/>
                          <a:ea typeface="+mn-ea"/>
                          <a:cs typeface="+mn-cs"/>
                        </a:rPr>
                        <a:t>- a white soft earthy limestone. </a:t>
                      </a:r>
                    </a:p>
                    <a:p>
                      <a:r>
                        <a:rPr lang="en-GB" sz="1000" b="1" kern="1200">
                          <a:solidFill>
                            <a:schemeClr val="dk1"/>
                          </a:solidFill>
                          <a:effectLst/>
                          <a:latin typeface="Lexend Deca Light"/>
                          <a:ea typeface="+mn-ea"/>
                          <a:cs typeface="+mn-cs"/>
                        </a:rPr>
                        <a:t>Patterns</a:t>
                      </a:r>
                      <a:r>
                        <a:rPr lang="en-GB" sz="1000" kern="1200">
                          <a:solidFill>
                            <a:schemeClr val="dk1"/>
                          </a:solidFill>
                          <a:effectLst/>
                          <a:latin typeface="Lexend Deca Light"/>
                          <a:ea typeface="+mn-ea"/>
                          <a:cs typeface="+mn-cs"/>
                        </a:rPr>
                        <a:t>- a repeated decorative design. </a:t>
                      </a:r>
                    </a:p>
                    <a:p>
                      <a:r>
                        <a:rPr lang="en-GB" sz="1000" b="1" kern="1200">
                          <a:solidFill>
                            <a:schemeClr val="dk1"/>
                          </a:solidFill>
                          <a:effectLst/>
                          <a:latin typeface="Lexend Deca Light"/>
                          <a:ea typeface="+mn-ea"/>
                          <a:cs typeface="+mn-cs"/>
                        </a:rPr>
                        <a:t>Lines</a:t>
                      </a:r>
                      <a:r>
                        <a:rPr lang="en-GB" sz="1000" kern="1200">
                          <a:solidFill>
                            <a:schemeClr val="dk1"/>
                          </a:solidFill>
                          <a:effectLst/>
                          <a:latin typeface="Lexend Deca Light"/>
                          <a:ea typeface="+mn-ea"/>
                          <a:cs typeface="+mn-cs"/>
                        </a:rPr>
                        <a:t>- a mark made using a drawing tool or brush.</a:t>
                      </a:r>
                    </a:p>
                  </a:txBody>
                  <a:tcPr marL="68580" marR="68580" marT="0" marB="0"/>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endParaRPr lang="en-GB">
                        <a:latin typeface="Lexend Deca Light" pitchFamily="2" charset="0"/>
                      </a:endParaRPr>
                    </a:p>
                  </a:txBody>
                  <a:tcPr marL="68580" marR="68580" marT="0" marB="0"/>
                </a:tc>
                <a:tc hMerge="1">
                  <a:txBody>
                    <a:bodyPr/>
                    <a:lstStyle/>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r>
                        <a:rPr lang="en-GB" sz="1200" kern="1200">
                          <a:solidFill>
                            <a:schemeClr val="dk1"/>
                          </a:solidFill>
                          <a:effectLst/>
                          <a:latin typeface="Lexend Deca Light"/>
                          <a:ea typeface="+mn-ea"/>
                          <a:cs typeface="+mn-cs"/>
                        </a:rPr>
                        <a:t>Know that drawing tools create marks.</a:t>
                      </a:r>
                    </a:p>
                    <a:p>
                      <a:endParaRPr lang="en-GB" sz="1200" kern="1200">
                        <a:solidFill>
                          <a:schemeClr val="dk1"/>
                        </a:solidFill>
                        <a:effectLst/>
                        <a:latin typeface="Lexend Deca Light"/>
                        <a:ea typeface="+mn-ea"/>
                        <a:cs typeface="+mn-cs"/>
                      </a:endParaRPr>
                    </a:p>
                    <a:p>
                      <a:r>
                        <a:rPr lang="en-GB" sz="1200" kern="1200">
                          <a:solidFill>
                            <a:schemeClr val="dk1"/>
                          </a:solidFill>
                          <a:effectLst/>
                          <a:latin typeface="Lexend Deca Light"/>
                          <a:ea typeface="+mn-ea"/>
                          <a:cs typeface="+mn-cs"/>
                        </a:rPr>
                        <a:t> Can name drawing tools including chalk, charcoal and pencils. </a:t>
                      </a:r>
                    </a:p>
                    <a:p>
                      <a:endParaRPr lang="en-GB" sz="1200" kern="1200">
                        <a:solidFill>
                          <a:schemeClr val="dk1"/>
                        </a:solidFill>
                        <a:effectLst/>
                        <a:latin typeface="Lexend Deca Light"/>
                        <a:ea typeface="+mn-ea"/>
                        <a:cs typeface="+mn-cs"/>
                      </a:endParaRPr>
                    </a:p>
                    <a:p>
                      <a:r>
                        <a:rPr lang="en-GB" sz="1200" kern="1200">
                          <a:solidFill>
                            <a:schemeClr val="dk1"/>
                          </a:solidFill>
                          <a:effectLst/>
                          <a:latin typeface="Lexend Deca Light"/>
                          <a:ea typeface="+mn-ea"/>
                          <a:cs typeface="+mn-cs"/>
                        </a:rPr>
                        <a:t>Can explain where chalk and pencils come from.</a:t>
                      </a:r>
                      <a:endParaRPr lang="en-GB" sz="1200">
                        <a:latin typeface="Lexend Deca Light"/>
                      </a:endParaRPr>
                    </a:p>
                  </a:txBody>
                  <a:tcPr marL="68580" marR="68580" marT="0" marB="0"/>
                </a:tc>
                <a:tc hMerge="1">
                  <a:txBody>
                    <a:bodyPr/>
                    <a:lstStyle/>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800"/>
                        </a:spcAft>
                        <a:buFont typeface="Arial" panose="020B0604020202020204" pitchFamily="34" charset="0"/>
                        <a:buNone/>
                      </a:pPr>
                      <a:r>
                        <a:rPr lang="en-GB" sz="1200" kern="1200">
                          <a:solidFill>
                            <a:schemeClr val="dk1"/>
                          </a:solidFill>
                          <a:effectLst/>
                          <a:latin typeface="Lexend Deca Light"/>
                          <a:ea typeface="+mn-ea"/>
                          <a:cs typeface="+mn-cs"/>
                        </a:rPr>
                        <a:t>Varied – linked to books and artists throughout</a:t>
                      </a:r>
                      <a:endParaRPr lang="en-GB" sz="1200">
                        <a:effectLst/>
                        <a:latin typeface="Lexend Deca Ligh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4" name="Picture 3" descr="A child's drawing of a family&#10;&#10;Description automatically generated with low confidence">
            <a:extLst>
              <a:ext uri="{FF2B5EF4-FFF2-40B4-BE49-F238E27FC236}">
                <a16:creationId xmlns:a16="http://schemas.microsoft.com/office/drawing/2014/main" id="{478F325D-7447-AB79-D1EF-A36C23F2CE51}"/>
              </a:ext>
            </a:extLst>
          </p:cNvPr>
          <p:cNvPicPr>
            <a:picLocks noChangeAspect="1"/>
          </p:cNvPicPr>
          <p:nvPr/>
        </p:nvPicPr>
        <p:blipFill>
          <a:blip r:embed="rId2"/>
          <a:stretch>
            <a:fillRect/>
          </a:stretch>
        </p:blipFill>
        <p:spPr>
          <a:xfrm>
            <a:off x="2805774" y="4262312"/>
            <a:ext cx="3120376" cy="2586543"/>
          </a:xfrm>
          <a:prstGeom prst="rect">
            <a:avLst/>
          </a:prstGeom>
        </p:spPr>
      </p:pic>
    </p:spTree>
    <p:extLst>
      <p:ext uri="{BB962C8B-B14F-4D97-AF65-F5344CB8AC3E}">
        <p14:creationId xmlns:p14="http://schemas.microsoft.com/office/powerpoint/2010/main" val="227351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4283540033"/>
              </p:ext>
            </p:extLst>
          </p:nvPr>
        </p:nvGraphicFramePr>
        <p:xfrm>
          <a:off x="0" y="0"/>
          <a:ext cx="9173472" cy="6518484"/>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1984247">
                  <a:extLst>
                    <a:ext uri="{9D8B030D-6E8A-4147-A177-3AD203B41FA5}">
                      <a16:colId xmlns:a16="http://schemas.microsoft.com/office/drawing/2014/main" val="4196512692"/>
                    </a:ext>
                  </a:extLst>
                </a:gridCol>
                <a:gridCol w="237245">
                  <a:extLst>
                    <a:ext uri="{9D8B030D-6E8A-4147-A177-3AD203B41FA5}">
                      <a16:colId xmlns:a16="http://schemas.microsoft.com/office/drawing/2014/main" val="982994226"/>
                    </a:ext>
                  </a:extLst>
                </a:gridCol>
                <a:gridCol w="686300">
                  <a:extLst>
                    <a:ext uri="{9D8B030D-6E8A-4147-A177-3AD203B41FA5}">
                      <a16:colId xmlns:a16="http://schemas.microsoft.com/office/drawing/2014/main" val="4263847423"/>
                    </a:ext>
                  </a:extLst>
                </a:gridCol>
                <a:gridCol w="861575">
                  <a:extLst>
                    <a:ext uri="{9D8B030D-6E8A-4147-A177-3AD203B41FA5}">
                      <a16:colId xmlns:a16="http://schemas.microsoft.com/office/drawing/2014/main" val="2675361188"/>
                    </a:ext>
                  </a:extLst>
                </a:gridCol>
                <a:gridCol w="832105">
                  <a:extLst>
                    <a:ext uri="{9D8B030D-6E8A-4147-A177-3AD203B41FA5}">
                      <a16:colId xmlns:a16="http://schemas.microsoft.com/office/drawing/2014/main" val="129433267"/>
                    </a:ext>
                  </a:extLst>
                </a:gridCol>
                <a:gridCol w="2286000">
                  <a:extLst>
                    <a:ext uri="{9D8B030D-6E8A-4147-A177-3AD203B41FA5}">
                      <a16:colId xmlns:a16="http://schemas.microsoft.com/office/drawing/2014/main" val="1864893621"/>
                    </a:ext>
                  </a:extLst>
                </a:gridCol>
              </a:tblGrid>
              <a:tr h="373259">
                <a:tc gridSpan="8">
                  <a:txBody>
                    <a:bodyPr/>
                    <a:lstStyle/>
                    <a:p>
                      <a:pPr algn="ctr"/>
                      <a:r>
                        <a:rPr lang="en-GB">
                          <a:latin typeface="Lexend Deca Light"/>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3259">
                <a:tc gridSpan="4">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Drawing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1</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3259">
                <a:tc gridSpan="8">
                  <a:txBody>
                    <a:bodyPr/>
                    <a:lstStyle/>
                    <a:p>
                      <a:pPr algn="ctr">
                        <a:lnSpc>
                          <a:spcPct val="107000"/>
                        </a:lnSpc>
                        <a:spcAft>
                          <a:spcPts val="800"/>
                        </a:spcAft>
                      </a:pPr>
                      <a:r>
                        <a:rPr lang="en-GB" sz="1800" b="1" kern="1200">
                          <a:solidFill>
                            <a:schemeClr val="dk1"/>
                          </a:solidFill>
                          <a:effectLst/>
                          <a:latin typeface="Lexend Deca Light"/>
                          <a:ea typeface="+mn-ea"/>
                          <a:cs typeface="+mn-cs"/>
                        </a:rPr>
                        <a:t>How are lines and shapes used in drawings?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04859">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3">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1730862">
                <a:tc>
                  <a:txBody>
                    <a:bodyPr/>
                    <a:lstStyle/>
                    <a:p>
                      <a:pPr algn="l">
                        <a:lnSpc>
                          <a:spcPct val="107000"/>
                        </a:lnSpc>
                        <a:spcAft>
                          <a:spcPts val="800"/>
                        </a:spcAft>
                      </a:pPr>
                      <a:r>
                        <a:rPr lang="en-GB" sz="900" b="1">
                          <a:effectLst/>
                          <a:latin typeface="Lexend Deca Light"/>
                          <a:ea typeface="Calibri" panose="020F0502020204030204" pitchFamily="34" charset="0"/>
                          <a:cs typeface="Times New Roman"/>
                        </a:rPr>
                        <a:t>In Reception . . . </a:t>
                      </a:r>
                      <a:endParaRPr lang="en-GB" sz="900">
                        <a:effectLst/>
                        <a:latin typeface="Lexend Deca Light" pitchFamily="2"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To explore making different marks with different resources and begin to compare lines and pastel smudges. </a:t>
                      </a: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To explore where chalk and pencils come from. </a:t>
                      </a: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To discuss marks and patterns created and begin to give reasons for their choices. </a:t>
                      </a:r>
                    </a:p>
                    <a:p>
                      <a:pPr marL="342900" lvl="0" indent="-342900" algn="l">
                        <a:lnSpc>
                          <a:spcPct val="107000"/>
                        </a:lnSpc>
                        <a:spcAft>
                          <a:spcPts val="800"/>
                        </a:spcAft>
                        <a:buFont typeface="Symbol" panose="05050102010706020507" pitchFamily="18" charset="2"/>
                        <a:buChar char=""/>
                      </a:pPr>
                      <a:r>
                        <a:rPr lang="en-GB" sz="900">
                          <a:effectLst/>
                          <a:latin typeface="Lexend Deca Light"/>
                          <a:ea typeface="Calibri" panose="020F0502020204030204" pitchFamily="34" charset="0"/>
                          <a:cs typeface="Times New Roman"/>
                        </a:rPr>
                        <a:t>Draw from memory and observation.</a:t>
                      </a:r>
                    </a:p>
                  </a:txBody>
                  <a:tcPr marL="68580" marR="68580" marT="0" marB="0"/>
                </a:tc>
                <a:tc gridSpan="2">
                  <a:txBody>
                    <a:bodyPr/>
                    <a:lstStyle/>
                    <a:p>
                      <a:pPr marL="342900" lvl="0" indent="-342900" algn="l">
                        <a:buFont typeface="Symbol" panose="05050102010706020507" pitchFamily="18" charset="2"/>
                        <a:buChar char=""/>
                      </a:pPr>
                      <a:r>
                        <a:rPr lang="en-US" sz="900">
                          <a:solidFill>
                            <a:srgbClr val="000000"/>
                          </a:solidFill>
                          <a:effectLst/>
                          <a:latin typeface="Lexend Deca Light"/>
                          <a:ea typeface="Calibri" panose="020F0502020204030204" pitchFamily="34" charset="0"/>
                          <a:cs typeface="Comic Sans MS" panose="030F0702030302020204" pitchFamily="66" charset="0"/>
                        </a:rPr>
                        <a:t>To explore a range of different drawing mediums to create and invent a range of lines and alter thickness using different mediums.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a:solidFill>
                            <a:srgbClr val="000000"/>
                          </a:solidFill>
                          <a:effectLst/>
                          <a:latin typeface="Lexend Deca Light"/>
                          <a:ea typeface="Calibri" panose="020F0502020204030204" pitchFamily="34" charset="0"/>
                          <a:cs typeface="Comic Sans MS" panose="030F0702030302020204" pitchFamily="66" charset="0"/>
                        </a:rPr>
                        <a:t>To explore how famous artists use dots, lines and shapes to create works of art.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a:solidFill>
                            <a:srgbClr val="000000"/>
                          </a:solidFill>
                          <a:effectLst/>
                          <a:latin typeface="Lexend Deca Light"/>
                          <a:ea typeface="Calibri" panose="020F0502020204030204" pitchFamily="34" charset="0"/>
                          <a:cs typeface="Comic Sans MS" panose="030F0702030302020204" pitchFamily="66" charset="0"/>
                        </a:rPr>
                        <a:t>To link a range of lines together to create a piece of artwork.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a:solidFill>
                            <a:srgbClr val="000000"/>
                          </a:solidFill>
                          <a:effectLst/>
                          <a:latin typeface="Lexend Deca Light"/>
                          <a:ea typeface="Calibri" panose="020F0502020204030204" pitchFamily="34" charset="0"/>
                          <a:cs typeface="Comic Sans MS" panose="030F0702030302020204" pitchFamily="66" charset="0"/>
                        </a:rPr>
                        <a:t>To explore how shapes can be used to create a piece of artwork – particularly self-portraits.</a:t>
                      </a:r>
                      <a:endParaRPr lang="en-GB" sz="900">
                        <a:solidFill>
                          <a:srgbClr val="000000"/>
                        </a:solidFill>
                        <a:effectLst/>
                        <a:latin typeface="Lexend Deca Light"/>
                        <a:ea typeface="Calibri" panose="020F0502020204030204" pitchFamily="34" charset="0"/>
                        <a:cs typeface="Comic Sans MS" panose="030F0702030302020204" pitchFamily="66" charset="0"/>
                      </a:endParaRP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To experiment with overlapping shapes.</a:t>
                      </a:r>
                    </a:p>
                  </a:txBody>
                  <a:tcPr marL="68580" marR="68580" marT="0" marB="0"/>
                </a:tc>
                <a:tc hMerge="1">
                  <a:txBody>
                    <a:bodyPr/>
                    <a:lstStyle/>
                    <a:p>
                      <a:endParaRPr lang="en-GB"/>
                    </a:p>
                  </a:txBody>
                  <a:tcPr/>
                </a:tc>
                <a:tc gridSpan="3">
                  <a:txBody>
                    <a:bodyPr/>
                    <a:lstStyle/>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Children develop effective grip using smaller crayons, pencils and pens. </a:t>
                      </a:r>
                      <a:endParaRPr lang="en-GB" sz="900">
                        <a:effectLst/>
                        <a:latin typeface="Lexend Deca Light" pitchFamily="2"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900">
                          <a:effectLst/>
                          <a:latin typeface="Lexend Deca Light"/>
                          <a:ea typeface="Calibri" panose="020F0502020204030204" pitchFamily="34" charset="0"/>
                          <a:cs typeface="Times New Roman"/>
                        </a:rPr>
                        <a:t>Children describe lines, shapes and patterns created. </a:t>
                      </a:r>
                    </a:p>
                    <a:p>
                      <a:pPr marL="342900" lvl="0" indent="-342900" algn="l">
                        <a:lnSpc>
                          <a:spcPct val="107000"/>
                        </a:lnSpc>
                        <a:spcAft>
                          <a:spcPts val="800"/>
                        </a:spcAft>
                        <a:buFont typeface="Symbol" panose="05050102010706020507" pitchFamily="18" charset="2"/>
                        <a:buChar char=""/>
                      </a:pPr>
                      <a:r>
                        <a:rPr lang="en-GB" sz="900">
                          <a:effectLst/>
                          <a:latin typeface="Lexend Deca Light"/>
                          <a:ea typeface="Calibri" panose="020F0502020204030204" pitchFamily="34" charset="0"/>
                          <a:cs typeface="Times New Roman"/>
                        </a:rPr>
                        <a:t>Children demonstrate control when drawing using chalk, wax crayons, pencils, colouring pencils and felt tips.</a:t>
                      </a:r>
                    </a:p>
                  </a:txBody>
                  <a:tcPr marL="68580" marR="68580" marT="0" marB="0"/>
                </a:tc>
                <a:tc hMerge="1">
                  <a:txBody>
                    <a:bodyPr/>
                    <a:lstStyle/>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develop effective grip using smaller crayons, pencils and pens. </a:t>
                      </a:r>
                    </a:p>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describe lines, shapes and patterns created. </a:t>
                      </a:r>
                    </a:p>
                    <a:p>
                      <a:pPr marL="342900" lvl="0" indent="-342900" algn="l">
                        <a:lnSpc>
                          <a:spcPct val="107000"/>
                        </a:lnSpc>
                        <a:spcAft>
                          <a:spcPts val="800"/>
                        </a:spcAft>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demonstrate control when drawing using chalk, wax crayons, pencils, colouring pencils and felt tips.</a:t>
                      </a:r>
                    </a:p>
                  </a:txBody>
                  <a:tcPr marL="68580" marR="68580" marT="0" marB="0"/>
                </a:tc>
                <a:tc hMerge="1">
                  <a:txBody>
                    <a:bodyPr/>
                    <a:lstStyle/>
                    <a:p>
                      <a:endParaRPr lang="en-GB"/>
                    </a:p>
                  </a:txBody>
                  <a:tcPr/>
                </a:tc>
                <a:tc gridSpan="2">
                  <a:txBody>
                    <a:bodyPr/>
                    <a:lstStyle/>
                    <a:p>
                      <a:pPr algn="l">
                        <a:lnSpc>
                          <a:spcPct val="107000"/>
                        </a:lnSpc>
                        <a:spcAft>
                          <a:spcPts val="800"/>
                        </a:spcAft>
                      </a:pPr>
                      <a:r>
                        <a:rPr lang="en-GB" sz="900" b="1" i="1">
                          <a:effectLst/>
                          <a:latin typeface="Lexend Deca Light"/>
                          <a:ea typeface="Calibri" panose="020F0502020204030204" pitchFamily="34" charset="0"/>
                          <a:cs typeface="Times New Roman"/>
                        </a:rPr>
                        <a:t>In Year 2 . . . .</a:t>
                      </a:r>
                      <a:endParaRPr lang="en-GB" sz="900">
                        <a:effectLst/>
                        <a:latin typeface="Lexend Deca Light"/>
                        <a:ea typeface="Calibri" panose="020F0502020204030204" pitchFamily="34" charset="0"/>
                        <a:cs typeface="Times New Roman"/>
                      </a:endParaRPr>
                    </a:p>
                    <a:p>
                      <a:pPr marL="342900" lvl="0" indent="-342900" algn="l">
                        <a:lnSpc>
                          <a:spcPct val="107000"/>
                        </a:lnSpc>
                        <a:spcAft>
                          <a:spcPts val="800"/>
                        </a:spcAft>
                        <a:buFont typeface="Symbol" panose="05050102010706020507" pitchFamily="18" charset="2"/>
                        <a:buChar char=""/>
                      </a:pPr>
                      <a:r>
                        <a:rPr lang="en-GB" sz="900" i="1">
                          <a:effectLst/>
                          <a:latin typeface="Lexend Deca Light"/>
                          <a:ea typeface="Calibri" panose="020F0502020204030204" pitchFamily="34" charset="0"/>
                          <a:cs typeface="Times New Roman"/>
                        </a:rPr>
                        <a:t>To explore lines and blending using pencils, pastels chalk and oil pastels. Choose when to use dots or lines to show texture or patterns. </a:t>
                      </a:r>
                      <a:endParaRPr lang="en-GB" sz="900">
                        <a:effectLst/>
                        <a:latin typeface="Lexend Deca Light" pitchFamily="2"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900" i="1">
                          <a:solidFill>
                            <a:srgbClr val="000000"/>
                          </a:solidFill>
                          <a:effectLst/>
                          <a:latin typeface="Lexend Deca Light"/>
                          <a:ea typeface="Calibri" panose="020F0502020204030204" pitchFamily="34" charset="0"/>
                          <a:cs typeface="Comic Sans MS" panose="030F0702030302020204" pitchFamily="66" charset="0"/>
                        </a:rPr>
                        <a:t>To study and </a:t>
                      </a:r>
                      <a:r>
                        <a:rPr lang="en-US" sz="900" i="1" err="1">
                          <a:solidFill>
                            <a:srgbClr val="000000"/>
                          </a:solidFill>
                          <a:effectLst/>
                          <a:latin typeface="Lexend Deca Light"/>
                          <a:ea typeface="Calibri" panose="020F0502020204030204" pitchFamily="34" charset="0"/>
                          <a:cs typeface="Comic Sans MS" panose="030F0702030302020204" pitchFamily="66" charset="0"/>
                        </a:rPr>
                        <a:t>analyse</a:t>
                      </a:r>
                      <a:r>
                        <a:rPr lang="en-US" sz="900" i="1">
                          <a:solidFill>
                            <a:srgbClr val="000000"/>
                          </a:solidFill>
                          <a:effectLst/>
                          <a:latin typeface="Lexend Deca Light"/>
                          <a:ea typeface="Calibri" panose="020F0502020204030204" pitchFamily="34" charset="0"/>
                          <a:cs typeface="Comic Sans MS" panose="030F0702030302020204" pitchFamily="66" charset="0"/>
                        </a:rPr>
                        <a:t> landscapes using artists vocabulary.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i="1">
                          <a:solidFill>
                            <a:srgbClr val="000000"/>
                          </a:solidFill>
                          <a:effectLst/>
                          <a:latin typeface="Lexend Deca Light"/>
                          <a:ea typeface="Calibri" panose="020F0502020204030204" pitchFamily="34" charset="0"/>
                          <a:cs typeface="Comic Sans MS" panose="030F0702030302020204" pitchFamily="66" charset="0"/>
                        </a:rPr>
                        <a:t>To identify backgrounds and foregrounds in a landscape.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i="1">
                          <a:solidFill>
                            <a:srgbClr val="000000"/>
                          </a:solidFill>
                          <a:effectLst/>
                          <a:latin typeface="Lexend Deca Light"/>
                          <a:ea typeface="Calibri" panose="020F0502020204030204" pitchFamily="34" charset="0"/>
                          <a:cs typeface="Comic Sans MS" panose="030F0702030302020204" pitchFamily="66" charset="0"/>
                        </a:rPr>
                        <a:t>To study landscapes created by famous artists.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buFont typeface="Symbol" panose="05050102010706020507" pitchFamily="18" charset="2"/>
                        <a:buChar char=""/>
                      </a:pPr>
                      <a:r>
                        <a:rPr lang="en-US" sz="900" i="1">
                          <a:solidFill>
                            <a:srgbClr val="000000"/>
                          </a:solidFill>
                          <a:effectLst/>
                          <a:latin typeface="Lexend Deca Light"/>
                          <a:ea typeface="Calibri" panose="020F0502020204030204" pitchFamily="34" charset="0"/>
                          <a:cs typeface="Comic Sans MS" panose="030F0702030302020204" pitchFamily="66" charset="0"/>
                        </a:rPr>
                        <a:t>To use secondary source images to observe and draw a landscape. </a:t>
                      </a:r>
                      <a:endParaRPr lang="en-GB" sz="9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342900" lvl="0" indent="-342900" algn="l">
                        <a:lnSpc>
                          <a:spcPct val="107000"/>
                        </a:lnSpc>
                        <a:spcAft>
                          <a:spcPts val="800"/>
                        </a:spcAft>
                        <a:buFont typeface="Symbol" panose="05050102010706020507" pitchFamily="18" charset="2"/>
                        <a:buChar char=""/>
                      </a:pPr>
                      <a:r>
                        <a:rPr lang="en-GB" sz="900" i="1">
                          <a:effectLst/>
                          <a:latin typeface="Lexend Deca Light"/>
                          <a:ea typeface="Calibri" panose="020F0502020204030204" pitchFamily="34" charset="0"/>
                          <a:cs typeface="Times New Roman"/>
                        </a:rPr>
                        <a:t>To create objects in the foreground that appear larger than those in the background. </a:t>
                      </a: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189819">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532449">
                <a:tc gridSpan="2">
                  <a:txBody>
                    <a:bodyPr/>
                    <a:lstStyle/>
                    <a:p>
                      <a:pPr marL="0" lvl="0" indent="0" algn="l">
                        <a:lnSpc>
                          <a:spcPct val="107000"/>
                        </a:lnSpc>
                        <a:buFontTx/>
                        <a:buNone/>
                      </a:pPr>
                      <a:r>
                        <a:rPr lang="en-GB" sz="1000" b="1">
                          <a:effectLst/>
                          <a:latin typeface="Lexend Deca Light"/>
                          <a:ea typeface="Calibri" panose="020F0502020204030204" pitchFamily="34" charset="0"/>
                          <a:cs typeface="Times New Roman"/>
                        </a:rPr>
                        <a:t>Drawing</a:t>
                      </a:r>
                      <a:r>
                        <a:rPr lang="en-GB" sz="1000">
                          <a:effectLst/>
                          <a:latin typeface="Lexend Deca Light"/>
                          <a:ea typeface="Calibri" panose="020F0502020204030204" pitchFamily="34" charset="0"/>
                          <a:cs typeface="Times New Roman"/>
                        </a:rPr>
                        <a:t>- A picture or diagram made with a pencil, pen, or crayon rather than paint. </a:t>
                      </a:r>
                      <a:endParaRPr lang="en-GB" sz="1000">
                        <a:effectLst/>
                        <a:latin typeface="Lexend Deca Light" pitchFamily="2" charset="0"/>
                        <a:ea typeface="Calibri" panose="020F0502020204030204" pitchFamily="34" charset="0"/>
                        <a:cs typeface="Times New Roman" panose="02020603050405020304" pitchFamily="18" charset="0"/>
                      </a:endParaRPr>
                    </a:p>
                    <a:p>
                      <a:pPr marL="0" lvl="0" indent="0" algn="l">
                        <a:lnSpc>
                          <a:spcPct val="107000"/>
                        </a:lnSpc>
                        <a:buFontTx/>
                        <a:buNone/>
                      </a:pPr>
                      <a:r>
                        <a:rPr lang="en-GB" sz="1000" b="1">
                          <a:effectLst/>
                          <a:latin typeface="Lexend Deca Light"/>
                          <a:ea typeface="Calibri" panose="020F0502020204030204" pitchFamily="34" charset="0"/>
                          <a:cs typeface="Times New Roman"/>
                        </a:rPr>
                        <a:t>Line</a:t>
                      </a:r>
                      <a:r>
                        <a:rPr lang="en-GB" sz="1000">
                          <a:effectLst/>
                          <a:latin typeface="Lexend Deca Light"/>
                          <a:ea typeface="Calibri" panose="020F0502020204030204" pitchFamily="34" charset="0"/>
                          <a:cs typeface="Times New Roman"/>
                        </a:rPr>
                        <a:t>- Connection between two points. It can vary in length and size and direction. </a:t>
                      </a:r>
                    </a:p>
                    <a:p>
                      <a:pPr marL="0" lvl="0" indent="0" algn="l">
                        <a:lnSpc>
                          <a:spcPct val="107000"/>
                        </a:lnSpc>
                        <a:buFontTx/>
                        <a:buNone/>
                      </a:pPr>
                      <a:r>
                        <a:rPr lang="en-GB" sz="1000" b="1">
                          <a:effectLst/>
                          <a:latin typeface="Lexend Deca Light"/>
                          <a:ea typeface="Calibri" panose="020F0502020204030204" pitchFamily="34" charset="0"/>
                          <a:cs typeface="Times New Roman"/>
                        </a:rPr>
                        <a:t>Shape</a:t>
                      </a:r>
                      <a:r>
                        <a:rPr lang="en-GB" sz="1000">
                          <a:effectLst/>
                          <a:latin typeface="Lexend Deca Light"/>
                          <a:ea typeface="Calibri" panose="020F0502020204030204" pitchFamily="34" charset="0"/>
                          <a:cs typeface="Times New Roman"/>
                        </a:rPr>
                        <a:t>- the form or outline of something. </a:t>
                      </a:r>
                    </a:p>
                    <a:p>
                      <a:pPr marL="0" lvl="0" indent="0" algn="l">
                        <a:lnSpc>
                          <a:spcPct val="107000"/>
                        </a:lnSpc>
                        <a:buFontTx/>
                        <a:buNone/>
                      </a:pPr>
                      <a:r>
                        <a:rPr lang="en-GB" sz="1000" b="1">
                          <a:effectLst/>
                          <a:latin typeface="Lexend Deca Light"/>
                          <a:ea typeface="Calibri" panose="020F0502020204030204" pitchFamily="34" charset="0"/>
                          <a:cs typeface="Times New Roman"/>
                        </a:rPr>
                        <a:t>Observation</a:t>
                      </a:r>
                      <a:r>
                        <a:rPr lang="en-GB" sz="1000">
                          <a:effectLst/>
                          <a:latin typeface="Lexend Deca Light"/>
                          <a:ea typeface="Calibri" panose="020F0502020204030204" pitchFamily="34" charset="0"/>
                          <a:cs typeface="Times New Roman"/>
                        </a:rPr>
                        <a:t>- the action or process of closely observing or monitoring something or someone. </a:t>
                      </a:r>
                    </a:p>
                    <a:p>
                      <a:pPr marL="0" lvl="0" indent="0" algn="l">
                        <a:lnSpc>
                          <a:spcPct val="107000"/>
                        </a:lnSpc>
                        <a:spcAft>
                          <a:spcPts val="800"/>
                        </a:spcAft>
                        <a:buFontTx/>
                        <a:buNone/>
                      </a:pPr>
                      <a:r>
                        <a:rPr lang="en-GB" sz="1000" b="1">
                          <a:effectLst/>
                          <a:latin typeface="Lexend Deca Light"/>
                          <a:ea typeface="Calibri" panose="020F0502020204030204" pitchFamily="34" charset="0"/>
                          <a:cs typeface="Times New Roman"/>
                        </a:rPr>
                        <a:t>Abstract-</a:t>
                      </a:r>
                      <a:r>
                        <a:rPr lang="en-GB" sz="1000">
                          <a:effectLst/>
                          <a:latin typeface="Lexend Deca Light"/>
                          <a:ea typeface="Calibri" panose="020F0502020204030204" pitchFamily="34" charset="0"/>
                          <a:cs typeface="Times New Roman"/>
                        </a:rPr>
                        <a:t> modern art which does not represent images of our everyday world. It has colour, lines and shapes (form), but they are not intended to represent objects or living things. </a:t>
                      </a: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3">
                  <a:txBody>
                    <a:bodyPr/>
                    <a:lstStyle/>
                    <a:p>
                      <a:pPr lvl="0">
                        <a:buNone/>
                      </a:pPr>
                      <a:endParaRPr lang="en-GB" sz="1200" b="0" i="0" u="none" strike="noStrike" noProof="0">
                        <a:effectLst/>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lgn="l">
                        <a:buFont typeface="Arial" panose="020B0604020202020204" pitchFamily="34" charset="0"/>
                        <a:buChar char="•"/>
                      </a:pPr>
                      <a:r>
                        <a:rPr lang="en-US" sz="1100">
                          <a:solidFill>
                            <a:srgbClr val="000000"/>
                          </a:solidFill>
                          <a:effectLst/>
                          <a:latin typeface="Lexend Deca Light"/>
                          <a:ea typeface="Calibri" panose="020F0502020204030204" pitchFamily="34" charset="0"/>
                          <a:cs typeface="Comic Sans MS" panose="030F0702030302020204" pitchFamily="66" charset="0"/>
                        </a:rPr>
                        <a:t>Can use a variety of drawing media to invent new lines, marks and shapes. </a:t>
                      </a:r>
                      <a:endParaRPr lang="en-GB" sz="1200">
                        <a:solidFill>
                          <a:srgbClr val="000000"/>
                        </a:solidFill>
                        <a:effectLst/>
                        <a:latin typeface="Lexend Deca Light" pitchFamily="2" charset="0"/>
                        <a:ea typeface="Calibri" panose="020F0502020204030204" pitchFamily="34" charset="0"/>
                        <a:cs typeface="Comic Sans MS" panose="030F0702030302020204" pitchFamily="66" charset="0"/>
                      </a:endParaRPr>
                    </a:p>
                    <a:p>
                      <a:pPr marL="171450" indent="-171450" algn="l">
                        <a:buFont typeface="Arial" panose="020B0604020202020204" pitchFamily="34" charset="0"/>
                        <a:buChar char="•"/>
                      </a:pPr>
                      <a:r>
                        <a:rPr lang="en-US" sz="1100">
                          <a:solidFill>
                            <a:srgbClr val="000000"/>
                          </a:solidFill>
                          <a:effectLst/>
                          <a:latin typeface="Lexend Deca Light"/>
                          <a:ea typeface="Calibri" panose="020F0502020204030204" pitchFamily="34" charset="0"/>
                          <a:cs typeface="Comic Sans MS" panose="030F0702030302020204" pitchFamily="66" charset="0"/>
                        </a:rPr>
                        <a:t>Can describe marks that they have made. </a:t>
                      </a:r>
                      <a:endParaRPr lang="en-GB" sz="1200">
                        <a:solidFill>
                          <a:srgbClr val="000000"/>
                        </a:solidFill>
                        <a:effectLst/>
                        <a:latin typeface="Lexend Deca Light"/>
                        <a:ea typeface="Calibri" panose="020F0502020204030204" pitchFamily="34" charset="0"/>
                        <a:cs typeface="Comic Sans MS" panose="030F0702030302020204" pitchFamily="66" charset="0"/>
                      </a:endParaRPr>
                    </a:p>
                    <a:p>
                      <a:pPr marL="171450" indent="-171450" algn="l">
                        <a:lnSpc>
                          <a:spcPct val="107000"/>
                        </a:lnSpc>
                        <a:spcAft>
                          <a:spcPts val="800"/>
                        </a:spcAft>
                        <a:buFont typeface="Arial" panose="020B0604020202020204" pitchFamily="34" charset="0"/>
                        <a:buChar char="•"/>
                      </a:pPr>
                      <a:r>
                        <a:rPr lang="en-GB" sz="1100">
                          <a:effectLst/>
                          <a:latin typeface="Lexend Deca Light"/>
                          <a:ea typeface="Calibri" panose="020F0502020204030204" pitchFamily="34" charset="0"/>
                          <a:cs typeface="Times New Roman"/>
                        </a:rPr>
                        <a:t>Understands that lines and shapes are used by artists in a range of </a:t>
                      </a:r>
                      <a:r>
                        <a:rPr lang="en-US" sz="1100">
                          <a:solidFill>
                            <a:srgbClr val="000000"/>
                          </a:solidFill>
                          <a:effectLst/>
                          <a:latin typeface="Lexend Deca Light"/>
                          <a:ea typeface="Calibri" panose="020F0502020204030204" pitchFamily="34" charset="0"/>
                          <a:cs typeface="Comic Sans MS" panose="030F0702030302020204" pitchFamily="66" charset="0"/>
                        </a:rPr>
                        <a:t>different ways to create final pieces.</a:t>
                      </a:r>
                      <a:endParaRPr lang="en-GB" sz="1200">
                        <a:solidFill>
                          <a:srgbClr val="000000"/>
                        </a:solidFill>
                        <a:effectLst/>
                        <a:latin typeface="Lexend Deca Light"/>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Roger Hargreaves</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2" name="Picture 1">
            <a:extLst>
              <a:ext uri="{FF2B5EF4-FFF2-40B4-BE49-F238E27FC236}">
                <a16:creationId xmlns:a16="http://schemas.microsoft.com/office/drawing/2014/main" id="{1CA70833-DAD0-E176-9032-771BDA2992E8}"/>
              </a:ext>
            </a:extLst>
          </p:cNvPr>
          <p:cNvPicPr>
            <a:picLocks noChangeAspect="1"/>
          </p:cNvPicPr>
          <p:nvPr/>
        </p:nvPicPr>
        <p:blipFill rotWithShape="1">
          <a:blip r:embed="rId2"/>
          <a:srcRect t="4687" r="34700"/>
          <a:stretch/>
        </p:blipFill>
        <p:spPr bwMode="auto">
          <a:xfrm>
            <a:off x="7023370" y="3968767"/>
            <a:ext cx="1585595" cy="466725"/>
          </a:xfrm>
          <a:prstGeom prst="rect">
            <a:avLst/>
          </a:prstGeom>
          <a:ln>
            <a:noFill/>
          </a:ln>
          <a:extLst>
            <a:ext uri="{53640926-AAD7-44D8-BBD7-CCE9431645EC}">
              <a14:shadowObscured xmlns:a14="http://schemas.microsoft.com/office/drawing/2010/main"/>
            </a:ext>
          </a:extLst>
        </p:spPr>
      </p:pic>
      <p:pic>
        <p:nvPicPr>
          <p:cNvPr id="5" name="Picture 4" descr="A child&amp;#39;s drawing of a house and a popsicle&#10;&#10;Description automatically generated">
            <a:extLst>
              <a:ext uri="{FF2B5EF4-FFF2-40B4-BE49-F238E27FC236}">
                <a16:creationId xmlns:a16="http://schemas.microsoft.com/office/drawing/2014/main" id="{0271F9C0-6450-8B5B-68F0-DC8F90E6D1A1}"/>
              </a:ext>
            </a:extLst>
          </p:cNvPr>
          <p:cNvPicPr>
            <a:picLocks noChangeAspect="1"/>
          </p:cNvPicPr>
          <p:nvPr/>
        </p:nvPicPr>
        <p:blipFill>
          <a:blip r:embed="rId3"/>
          <a:stretch>
            <a:fillRect/>
          </a:stretch>
        </p:blipFill>
        <p:spPr>
          <a:xfrm>
            <a:off x="2349625" y="3802187"/>
            <a:ext cx="2466975" cy="1847850"/>
          </a:xfrm>
          <a:prstGeom prst="rect">
            <a:avLst/>
          </a:prstGeom>
        </p:spPr>
      </p:pic>
      <p:pic>
        <p:nvPicPr>
          <p:cNvPr id="7" name="Picture 6" descr="A child&amp;#39;s drawing of a smiling sun&#10;&#10;Description automatically generated">
            <a:extLst>
              <a:ext uri="{FF2B5EF4-FFF2-40B4-BE49-F238E27FC236}">
                <a16:creationId xmlns:a16="http://schemas.microsoft.com/office/drawing/2014/main" id="{2E4CAD26-8910-D542-37F2-A7E816312D8E}"/>
              </a:ext>
            </a:extLst>
          </p:cNvPr>
          <p:cNvPicPr>
            <a:picLocks noChangeAspect="1"/>
          </p:cNvPicPr>
          <p:nvPr/>
        </p:nvPicPr>
        <p:blipFill>
          <a:blip r:embed="rId4"/>
          <a:stretch>
            <a:fillRect/>
          </a:stretch>
        </p:blipFill>
        <p:spPr>
          <a:xfrm>
            <a:off x="3454097" y="5227727"/>
            <a:ext cx="1593672" cy="1192873"/>
          </a:xfrm>
          <a:prstGeom prst="rect">
            <a:avLst/>
          </a:prstGeom>
        </p:spPr>
      </p:pic>
    </p:spTree>
    <p:extLst>
      <p:ext uri="{BB962C8B-B14F-4D97-AF65-F5344CB8AC3E}">
        <p14:creationId xmlns:p14="http://schemas.microsoft.com/office/powerpoint/2010/main" val="163996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158696334"/>
              </p:ext>
            </p:extLst>
          </p:nvPr>
        </p:nvGraphicFramePr>
        <p:xfrm>
          <a:off x="0" y="0"/>
          <a:ext cx="9173472" cy="6899549"/>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1984247">
                  <a:extLst>
                    <a:ext uri="{9D8B030D-6E8A-4147-A177-3AD203B41FA5}">
                      <a16:colId xmlns:a16="http://schemas.microsoft.com/office/drawing/2014/main" val="4196512692"/>
                    </a:ext>
                  </a:extLst>
                </a:gridCol>
                <a:gridCol w="237245">
                  <a:extLst>
                    <a:ext uri="{9D8B030D-6E8A-4147-A177-3AD203B41FA5}">
                      <a16:colId xmlns:a16="http://schemas.microsoft.com/office/drawing/2014/main" val="982994226"/>
                    </a:ext>
                  </a:extLst>
                </a:gridCol>
                <a:gridCol w="686300">
                  <a:extLst>
                    <a:ext uri="{9D8B030D-6E8A-4147-A177-3AD203B41FA5}">
                      <a16:colId xmlns:a16="http://schemas.microsoft.com/office/drawing/2014/main" val="4263847423"/>
                    </a:ext>
                  </a:extLst>
                </a:gridCol>
                <a:gridCol w="861575">
                  <a:extLst>
                    <a:ext uri="{9D8B030D-6E8A-4147-A177-3AD203B41FA5}">
                      <a16:colId xmlns:a16="http://schemas.microsoft.com/office/drawing/2014/main" val="2675361188"/>
                    </a:ext>
                  </a:extLst>
                </a:gridCol>
                <a:gridCol w="832105">
                  <a:extLst>
                    <a:ext uri="{9D8B030D-6E8A-4147-A177-3AD203B41FA5}">
                      <a16:colId xmlns:a16="http://schemas.microsoft.com/office/drawing/2014/main" val="129433267"/>
                    </a:ext>
                  </a:extLst>
                </a:gridCol>
                <a:gridCol w="2286000">
                  <a:extLst>
                    <a:ext uri="{9D8B030D-6E8A-4147-A177-3AD203B41FA5}">
                      <a16:colId xmlns:a16="http://schemas.microsoft.com/office/drawing/2014/main" val="1864893621"/>
                    </a:ext>
                  </a:extLst>
                </a:gridCol>
              </a:tblGrid>
              <a:tr h="378428">
                <a:tc gridSpan="8">
                  <a:txBody>
                    <a:bodyPr/>
                    <a:lstStyle/>
                    <a:p>
                      <a:pPr algn="ctr"/>
                      <a:r>
                        <a:rPr lang="en-GB">
                          <a:latin typeface="Lexend Deca Light"/>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4">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Drawing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pPr>
                        <a:lnSpc>
                          <a:spcPct val="107000"/>
                        </a:lnSpc>
                        <a:spcAft>
                          <a:spcPts val="800"/>
                        </a:spcAft>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2</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8">
                  <a:txBody>
                    <a:bodyPr/>
                    <a:lstStyle/>
                    <a:p>
                      <a:pPr algn="ctr">
                        <a:lnSpc>
                          <a:spcPct val="107000"/>
                        </a:lnSpc>
                        <a:spcAft>
                          <a:spcPts val="800"/>
                        </a:spcAft>
                      </a:pPr>
                      <a:r>
                        <a:rPr lang="en-GB" sz="1800" b="1" kern="1200">
                          <a:solidFill>
                            <a:schemeClr val="dk1"/>
                          </a:solidFill>
                          <a:effectLst/>
                          <a:latin typeface="Lexend Deca Light"/>
                          <a:ea typeface="+mn-ea"/>
                          <a:cs typeface="+mn-cs"/>
                        </a:rPr>
                        <a:t>How much detail is there in plants?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3">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pPr algn="ct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What success looks like: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pPr algn="l">
                        <a:lnSpc>
                          <a:spcPct val="107000"/>
                        </a:lnSpc>
                        <a:spcAft>
                          <a:spcPts val="800"/>
                        </a:spcAft>
                      </a:pPr>
                      <a:r>
                        <a:rPr lang="en-GB" sz="900" b="1">
                          <a:effectLst/>
                          <a:latin typeface="Lexend Deca Light"/>
                          <a:ea typeface="Calibri" panose="020F0502020204030204" pitchFamily="34" charset="0"/>
                          <a:cs typeface="Times New Roman"/>
                        </a:rPr>
                        <a:t>In Year 1 . . . </a:t>
                      </a:r>
                      <a:endParaRPr lang="en-GB" sz="900" b="1">
                        <a:effectLst/>
                        <a:latin typeface="Lexend Deca Light" pitchFamily="2" charset="0"/>
                        <a:ea typeface="Calibri" panose="020F0502020204030204" pitchFamily="34" charset="0"/>
                        <a:cs typeface="Times New Roman" panose="02020603050405020304" pitchFamily="18" charset="0"/>
                      </a:endParaRPr>
                    </a:p>
                    <a:p>
                      <a:pPr algn="l">
                        <a:lnSpc>
                          <a:spcPct val="107000"/>
                        </a:lnSpc>
                        <a:spcAft>
                          <a:spcPts val="800"/>
                        </a:spcAft>
                      </a:pPr>
                      <a:r>
                        <a:rPr lang="en-GB" sz="900" b="1">
                          <a:effectLst/>
                          <a:latin typeface="Lexend Deca Light"/>
                          <a:ea typeface="Calibri" panose="020F0502020204030204" pitchFamily="34" charset="0"/>
                          <a:cs typeface="Times New Roman"/>
                        </a:rPr>
                        <a:t>How lines are used in art…</a:t>
                      </a:r>
                      <a:endParaRPr lang="en-GB" sz="900" b="1" kern="1200">
                        <a:solidFill>
                          <a:schemeClr val="dk1"/>
                        </a:solidFill>
                        <a:effectLst/>
                        <a:latin typeface="Lexend Deca Light"/>
                        <a:ea typeface="Calibri" panose="020F0502020204030204" pitchFamily="34" charset="0"/>
                        <a:cs typeface="Times New Roman"/>
                      </a:endParaRPr>
                    </a:p>
                    <a:p>
                      <a:pPr marL="0" indent="0" algn="l">
                        <a:lnSpc>
                          <a:spcPct val="107000"/>
                        </a:lnSpc>
                        <a:spcAft>
                          <a:spcPts val="800"/>
                        </a:spcAft>
                        <a:buFontTx/>
                        <a:buNone/>
                      </a:pPr>
                      <a:r>
                        <a:rPr lang="en-US" sz="900" kern="1200">
                          <a:solidFill>
                            <a:schemeClr val="dk1"/>
                          </a:solidFill>
                          <a:effectLst/>
                          <a:latin typeface="Lexend Deca Light"/>
                          <a:ea typeface="+mn-ea"/>
                          <a:cs typeface="+mn-cs"/>
                        </a:rPr>
                        <a:t>To explore a range of different drawing mediums to create and invent a range of lines and alter thickness using different mediums. </a:t>
                      </a:r>
                      <a:endParaRPr lang="en-GB" sz="900" kern="1200">
                        <a:solidFill>
                          <a:schemeClr val="dk1"/>
                        </a:solidFill>
                        <a:effectLst/>
                        <a:latin typeface="Lexend Deca Light" pitchFamily="2" charset="0"/>
                        <a:ea typeface="+mn-ea"/>
                        <a:cs typeface="+mn-cs"/>
                      </a:endParaRPr>
                    </a:p>
                    <a:p>
                      <a:pPr marL="0" indent="0" algn="l">
                        <a:lnSpc>
                          <a:spcPct val="107000"/>
                        </a:lnSpc>
                        <a:spcAft>
                          <a:spcPts val="800"/>
                        </a:spcAft>
                        <a:buFontTx/>
                        <a:buNone/>
                      </a:pPr>
                      <a:r>
                        <a:rPr lang="en-US" sz="900" kern="1200">
                          <a:solidFill>
                            <a:schemeClr val="dk1"/>
                          </a:solidFill>
                          <a:effectLst/>
                          <a:latin typeface="Lexend Deca Light"/>
                          <a:ea typeface="+mn-ea"/>
                          <a:cs typeface="+mn-cs"/>
                        </a:rPr>
                        <a:t>To explore how famous artists use dots, lines and shapes to create works of art. </a:t>
                      </a:r>
                      <a:endParaRPr lang="en-GB" sz="900" kern="1200">
                        <a:solidFill>
                          <a:schemeClr val="dk1"/>
                        </a:solidFill>
                        <a:effectLst/>
                        <a:latin typeface="Lexend Deca Light" pitchFamily="2" charset="0"/>
                        <a:ea typeface="+mn-ea"/>
                        <a:cs typeface="+mn-cs"/>
                      </a:endParaRPr>
                    </a:p>
                    <a:p>
                      <a:pPr marL="0" lvl="0" indent="0">
                        <a:buFontTx/>
                        <a:buNone/>
                      </a:pPr>
                      <a:r>
                        <a:rPr lang="en-US" sz="900" kern="1200">
                          <a:solidFill>
                            <a:schemeClr val="dk1"/>
                          </a:solidFill>
                          <a:effectLst/>
                          <a:latin typeface="Lexend Deca Light"/>
                          <a:ea typeface="+mn-ea"/>
                          <a:cs typeface="+mn-cs"/>
                        </a:rPr>
                        <a:t>To link a range of lines together to create a piece of artwork. </a:t>
                      </a:r>
                      <a:endParaRPr lang="en-GB" sz="900" kern="1200">
                        <a:solidFill>
                          <a:schemeClr val="dk1"/>
                        </a:solidFill>
                        <a:effectLst/>
                        <a:latin typeface="Lexend Deca Light" pitchFamily="2" charset="0"/>
                        <a:ea typeface="+mn-ea"/>
                        <a:cs typeface="+mn-cs"/>
                      </a:endParaRPr>
                    </a:p>
                  </a:txBody>
                  <a:tcPr marL="68580" marR="68580" marT="0" marB="0"/>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To explore lines and blending using pencils, pastels chalk and oil pastels.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Choose when to use dots or lines to show texture or patterns – focusing on pointillism.</a:t>
                      </a: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study and </a:t>
                      </a:r>
                      <a:r>
                        <a:rPr lang="en-US" sz="900" kern="1200" err="1">
                          <a:solidFill>
                            <a:schemeClr val="dk1"/>
                          </a:solidFill>
                          <a:effectLst/>
                          <a:latin typeface="Lexend Deca Light"/>
                          <a:ea typeface="+mn-ea"/>
                          <a:cs typeface="+mn-cs"/>
                        </a:rPr>
                        <a:t>analyse</a:t>
                      </a:r>
                      <a:r>
                        <a:rPr lang="en-US" sz="900" kern="1200">
                          <a:solidFill>
                            <a:schemeClr val="dk1"/>
                          </a:solidFill>
                          <a:effectLst/>
                          <a:latin typeface="Lexend Deca Light"/>
                          <a:ea typeface="+mn-ea"/>
                          <a:cs typeface="+mn-cs"/>
                        </a:rPr>
                        <a:t> landscapes using artists’ vocabulary.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identify backgrounds and foregrounds in a landscape.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study landscapes created by famous artists.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use secondary source images to observe and draw a landscape.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To create objects in the foreground that appear larger than those in the background. </a:t>
                      </a:r>
                      <a:endParaRPr lang="en-GB" sz="9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3">
                  <a:txBody>
                    <a:bodyPr/>
                    <a:lstStyle/>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Children continue to develop an effective pencil grip when using smaller drawing tools.</a:t>
                      </a: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Children begin to add detail to picture and begin to use side of pencil to add shading detail.</a:t>
                      </a: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Children demonstrate control and accuracy when drawing using pencils, pastels, charcoal, chalk and oil pastels.</a:t>
                      </a:r>
                      <a:endParaRPr lang="en-GB" sz="90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develop effective grip using smaller crayons, pencils and pens. </a:t>
                      </a:r>
                    </a:p>
                    <a:p>
                      <a:pPr marL="342900" lvl="0" indent="-342900" algn="l">
                        <a:lnSpc>
                          <a:spcPct val="107000"/>
                        </a:lnSpc>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describe lines, shapes and patterns created. </a:t>
                      </a:r>
                    </a:p>
                    <a:p>
                      <a:pPr marL="342900" lvl="0" indent="-342900" algn="l">
                        <a:lnSpc>
                          <a:spcPct val="107000"/>
                        </a:lnSpc>
                        <a:spcAft>
                          <a:spcPts val="800"/>
                        </a:spcAft>
                        <a:buFont typeface="Symbol" panose="05050102010706020507" pitchFamily="18" charset="2"/>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Children demonstrate control when drawing using chalk, wax crayons, pencils, colouring pencils and felt tips.</a:t>
                      </a:r>
                    </a:p>
                  </a:txBody>
                  <a:tcPr marL="68580" marR="68580" marT="0" marB="0"/>
                </a:tc>
                <a:tc hMerge="1">
                  <a:txBody>
                    <a:bodyPr/>
                    <a:lstStyle/>
                    <a:p>
                      <a:endParaRPr lang="en-GB"/>
                    </a:p>
                  </a:txBody>
                  <a:tcPr/>
                </a:tc>
                <a:tc gridSpan="2">
                  <a:txBody>
                    <a:bodyPr/>
                    <a:lstStyle/>
                    <a:p>
                      <a:pPr algn="l">
                        <a:lnSpc>
                          <a:spcPct val="107000"/>
                        </a:lnSpc>
                        <a:spcAft>
                          <a:spcPts val="800"/>
                        </a:spcAft>
                      </a:pPr>
                      <a:r>
                        <a:rPr lang="en-GB" sz="900" b="1" i="1">
                          <a:effectLst/>
                          <a:latin typeface="Lexend Deca Light"/>
                          <a:ea typeface="Calibri" panose="020F0502020204030204" pitchFamily="34" charset="0"/>
                          <a:cs typeface="Times New Roman"/>
                        </a:rPr>
                        <a:t>In Year 3 . . . .</a:t>
                      </a:r>
                    </a:p>
                    <a:p>
                      <a:pPr marL="171450" lvl="0" indent="-171450">
                        <a:buFont typeface="Arial" panose="020B0604020202020204" pitchFamily="34" charset="0"/>
                        <a:buChar char="•"/>
                      </a:pPr>
                      <a:r>
                        <a:rPr lang="en-US" sz="1000" i="0" kern="1200">
                          <a:solidFill>
                            <a:schemeClr val="dk1"/>
                          </a:solidFill>
                          <a:effectLst/>
                          <a:latin typeface="Lexend Deca Light"/>
                          <a:ea typeface="+mn-ea"/>
                          <a:cs typeface="+mn-cs"/>
                        </a:rPr>
                        <a:t>To explore and experiment with graded pencils to shown tone and texture and annotate findings in sketchbooks. </a:t>
                      </a:r>
                      <a:endParaRPr lang="en-GB" sz="1000" i="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i="0" kern="1200">
                          <a:solidFill>
                            <a:schemeClr val="dk1"/>
                          </a:solidFill>
                          <a:effectLst/>
                          <a:latin typeface="Lexend Deca Light"/>
                          <a:ea typeface="+mn-ea"/>
                          <a:cs typeface="+mn-cs"/>
                        </a:rPr>
                        <a:t>To draw from first-hand observation and secondary sources images e.g. pictures and artists’ copies. </a:t>
                      </a:r>
                      <a:endParaRPr lang="en-GB" sz="1000" i="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i="0" kern="1200">
                          <a:solidFill>
                            <a:schemeClr val="dk1"/>
                          </a:solidFill>
                          <a:effectLst/>
                          <a:latin typeface="Lexend Deca Light"/>
                          <a:ea typeface="+mn-ea"/>
                          <a:cs typeface="+mn-cs"/>
                        </a:rPr>
                        <a:t>To explore hatching and cross hatching to show tone and texture. </a:t>
                      </a:r>
                      <a:endParaRPr lang="en-GB" sz="1000" i="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1000" i="0" kern="1200">
                          <a:solidFill>
                            <a:schemeClr val="dk1"/>
                          </a:solidFill>
                          <a:effectLst/>
                          <a:latin typeface="Lexend Deca Light"/>
                          <a:ea typeface="+mn-ea"/>
                          <a:cs typeface="+mn-cs"/>
                        </a:rPr>
                        <a:t>To identify areas of shadow and light and blend tones accurately to create soft gradients. </a:t>
                      </a:r>
                    </a:p>
                    <a:p>
                      <a:pPr marL="171450" indent="-171450">
                        <a:buFont typeface="Arial" panose="020B0604020202020204" pitchFamily="34" charset="0"/>
                        <a:buChar char="•"/>
                      </a:pPr>
                      <a:r>
                        <a:rPr lang="en-GB" sz="1000" i="0" kern="1200">
                          <a:solidFill>
                            <a:schemeClr val="dk1"/>
                          </a:solidFill>
                          <a:effectLst/>
                          <a:latin typeface="Lexend Deca Light"/>
                          <a:ea typeface="+mn-ea"/>
                          <a:cs typeface="+mn-cs"/>
                        </a:rPr>
                        <a:t>Draw on a range of different scales. </a:t>
                      </a:r>
                      <a:endParaRPr lang="en-GB" sz="10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68941">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r>
                        <a:rPr lang="en-GB" sz="950" b="1" kern="1200">
                          <a:solidFill>
                            <a:schemeClr val="dk1"/>
                          </a:solidFill>
                          <a:effectLst/>
                          <a:latin typeface="Lexend Deca Light"/>
                          <a:ea typeface="+mn-ea"/>
                          <a:cs typeface="+mn-cs"/>
                        </a:rPr>
                        <a:t>Landscape</a:t>
                      </a:r>
                      <a:r>
                        <a:rPr lang="en-GB" sz="950" kern="1200">
                          <a:solidFill>
                            <a:schemeClr val="dk1"/>
                          </a:solidFill>
                          <a:effectLst/>
                          <a:latin typeface="Lexend Deca Light"/>
                          <a:ea typeface="+mn-ea"/>
                          <a:cs typeface="+mn-cs"/>
                        </a:rPr>
                        <a:t>- a picture representing a view of natural inland scenery. </a:t>
                      </a:r>
                      <a:endParaRPr lang="en-GB" sz="950" kern="1200">
                        <a:solidFill>
                          <a:schemeClr val="dk1"/>
                        </a:solidFill>
                        <a:effectLst/>
                        <a:latin typeface="Lexend Deca Light" pitchFamily="2" charset="0"/>
                        <a:ea typeface="+mn-ea"/>
                        <a:cs typeface="+mn-cs"/>
                      </a:endParaRPr>
                    </a:p>
                    <a:p>
                      <a:r>
                        <a:rPr lang="en-GB" sz="950" b="1" kern="1200">
                          <a:solidFill>
                            <a:schemeClr val="dk1"/>
                          </a:solidFill>
                          <a:effectLst/>
                          <a:latin typeface="Lexend Deca Light"/>
                          <a:ea typeface="+mn-ea"/>
                          <a:cs typeface="+mn-cs"/>
                        </a:rPr>
                        <a:t>Background</a:t>
                      </a:r>
                      <a:r>
                        <a:rPr lang="en-GB" sz="950" kern="1200">
                          <a:solidFill>
                            <a:schemeClr val="dk1"/>
                          </a:solidFill>
                          <a:effectLst/>
                          <a:latin typeface="Lexend Deca Light"/>
                          <a:ea typeface="+mn-ea"/>
                          <a:cs typeface="+mn-cs"/>
                        </a:rPr>
                        <a:t>- The ground or parts of a scene that are behind the main subject of the artwork. </a:t>
                      </a:r>
                    </a:p>
                    <a:p>
                      <a:r>
                        <a:rPr lang="en-GB" sz="950" b="1" kern="1200">
                          <a:solidFill>
                            <a:schemeClr val="dk1"/>
                          </a:solidFill>
                          <a:effectLst/>
                          <a:latin typeface="Lexend Deca Light"/>
                          <a:ea typeface="+mn-ea"/>
                          <a:cs typeface="+mn-cs"/>
                        </a:rPr>
                        <a:t>Horizon</a:t>
                      </a:r>
                      <a:r>
                        <a:rPr lang="en-GB" sz="950" kern="1200">
                          <a:solidFill>
                            <a:schemeClr val="dk1"/>
                          </a:solidFill>
                          <a:effectLst/>
                          <a:latin typeface="Lexend Deca Light"/>
                          <a:ea typeface="+mn-ea"/>
                          <a:cs typeface="+mn-cs"/>
                        </a:rPr>
                        <a:t>- the line where the earth or sea meets the sky. Middle ground- the middle distance of a painting or photograph. </a:t>
                      </a:r>
                    </a:p>
                    <a:p>
                      <a:r>
                        <a:rPr lang="en-GB" sz="950" b="1" kern="1200">
                          <a:solidFill>
                            <a:schemeClr val="dk1"/>
                          </a:solidFill>
                          <a:effectLst/>
                          <a:latin typeface="Lexend Deca Light"/>
                          <a:ea typeface="+mn-ea"/>
                          <a:cs typeface="+mn-cs"/>
                        </a:rPr>
                        <a:t>Foreground</a:t>
                      </a:r>
                      <a:r>
                        <a:rPr lang="en-GB" sz="950" kern="1200">
                          <a:solidFill>
                            <a:schemeClr val="dk1"/>
                          </a:solidFill>
                          <a:effectLst/>
                          <a:latin typeface="Lexend Deca Light"/>
                          <a:ea typeface="+mn-ea"/>
                          <a:cs typeface="+mn-cs"/>
                        </a:rPr>
                        <a:t>- The ground or things placed in the front of the picture. </a:t>
                      </a:r>
                    </a:p>
                    <a:p>
                      <a:r>
                        <a:rPr lang="en-GB" sz="950" b="1" kern="1200">
                          <a:solidFill>
                            <a:schemeClr val="dk1"/>
                          </a:solidFill>
                          <a:effectLst/>
                          <a:latin typeface="Lexend Deca Light"/>
                          <a:ea typeface="+mn-ea"/>
                          <a:cs typeface="+mn-cs"/>
                        </a:rPr>
                        <a:t>Observation</a:t>
                      </a:r>
                      <a:r>
                        <a:rPr lang="en-GB" sz="950" kern="1200">
                          <a:solidFill>
                            <a:schemeClr val="dk1"/>
                          </a:solidFill>
                          <a:effectLst/>
                          <a:latin typeface="Lexend Deca Light"/>
                          <a:ea typeface="+mn-ea"/>
                          <a:cs typeface="+mn-cs"/>
                        </a:rPr>
                        <a:t>- the action or process of closely observing or monitoring something or someone. </a:t>
                      </a:r>
                    </a:p>
                    <a:p>
                      <a:r>
                        <a:rPr lang="en-GB" sz="950" b="1" kern="1200">
                          <a:solidFill>
                            <a:schemeClr val="dk1"/>
                          </a:solidFill>
                          <a:effectLst/>
                          <a:latin typeface="Lexend Deca Light"/>
                          <a:ea typeface="+mn-ea"/>
                          <a:cs typeface="+mn-cs"/>
                        </a:rPr>
                        <a:t>Blending</a:t>
                      </a:r>
                      <a:r>
                        <a:rPr lang="en-GB" sz="950" kern="1200">
                          <a:solidFill>
                            <a:schemeClr val="dk1"/>
                          </a:solidFill>
                          <a:effectLst/>
                          <a:latin typeface="Lexend Deca Light"/>
                          <a:ea typeface="+mn-ea"/>
                          <a:cs typeface="+mn-cs"/>
                        </a:rPr>
                        <a:t>- the technique of gently intermingling two or more colours or values to create a gradual transition or to soften lines.</a:t>
                      </a:r>
                    </a:p>
                    <a:p>
                      <a:endParaRPr lang="en-GB" sz="95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3">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Can identify what a landscape is. </a:t>
                      </a: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1000" kern="1200">
                          <a:solidFill>
                            <a:schemeClr val="dk1"/>
                          </a:solidFill>
                          <a:effectLst/>
                          <a:latin typeface="Lexend Deca Light"/>
                          <a:ea typeface="+mn-ea"/>
                          <a:cs typeface="+mn-cs"/>
                        </a:rPr>
                        <a:t>Can identify a foreground and background in a landscape. </a:t>
                      </a:r>
                      <a:endParaRPr lang="en-GB" sz="10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Understands how to use and look after oil pastels.</a:t>
                      </a:r>
                      <a:endParaRPr lang="en-GB" sz="1000">
                        <a:solidFill>
                          <a:srgbClr val="000000"/>
                        </a:solidFill>
                        <a:effectLst/>
                        <a:latin typeface="Lexend Deca Light"/>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r>
                        <a:rPr lang="en-GB" sz="1200">
                          <a:effectLst/>
                          <a:latin typeface="Lexend Deca Light"/>
                          <a:cs typeface="Times New Roman"/>
                        </a:rPr>
                        <a:t>    Alice Tangerini</a:t>
                      </a:r>
                      <a:endParaRPr lang="en-US"/>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2" name="Picture 1" descr="Alice Tangerini - Wikipedia">
            <a:extLst>
              <a:ext uri="{FF2B5EF4-FFF2-40B4-BE49-F238E27FC236}">
                <a16:creationId xmlns:a16="http://schemas.microsoft.com/office/drawing/2014/main" id="{C33125D6-713C-F110-5DC6-77E059EAB0BE}"/>
              </a:ext>
            </a:extLst>
          </p:cNvPr>
          <p:cNvPicPr>
            <a:picLocks noChangeAspect="1"/>
          </p:cNvPicPr>
          <p:nvPr/>
        </p:nvPicPr>
        <p:blipFill>
          <a:blip r:embed="rId2"/>
          <a:stretch>
            <a:fillRect/>
          </a:stretch>
        </p:blipFill>
        <p:spPr>
          <a:xfrm>
            <a:off x="7371092" y="4423643"/>
            <a:ext cx="1619250" cy="2352675"/>
          </a:xfrm>
          <a:prstGeom prst="rect">
            <a:avLst/>
          </a:prstGeom>
        </p:spPr>
      </p:pic>
      <p:pic>
        <p:nvPicPr>
          <p:cNvPr id="4" name="Picture 3" descr="Plants &amp; Seeds Art Activities - PreKinders">
            <a:extLst>
              <a:ext uri="{FF2B5EF4-FFF2-40B4-BE49-F238E27FC236}">
                <a16:creationId xmlns:a16="http://schemas.microsoft.com/office/drawing/2014/main" id="{FD74BE6C-F18C-574C-03CA-875C6CF462F0}"/>
              </a:ext>
            </a:extLst>
          </p:cNvPr>
          <p:cNvPicPr>
            <a:picLocks noChangeAspect="1"/>
          </p:cNvPicPr>
          <p:nvPr/>
        </p:nvPicPr>
        <p:blipFill>
          <a:blip r:embed="rId3"/>
          <a:stretch>
            <a:fillRect/>
          </a:stretch>
        </p:blipFill>
        <p:spPr>
          <a:xfrm>
            <a:off x="2380531" y="4210858"/>
            <a:ext cx="2628900" cy="1743075"/>
          </a:xfrm>
          <a:prstGeom prst="rect">
            <a:avLst/>
          </a:prstGeom>
        </p:spPr>
      </p:pic>
      <p:pic>
        <p:nvPicPr>
          <p:cNvPr id="8" name="Picture 7" descr="Children understand plant-animal interdependence by the age of eight">
            <a:extLst>
              <a:ext uri="{FF2B5EF4-FFF2-40B4-BE49-F238E27FC236}">
                <a16:creationId xmlns:a16="http://schemas.microsoft.com/office/drawing/2014/main" id="{DD308AEF-E91C-C915-A315-58118DCC704E}"/>
              </a:ext>
            </a:extLst>
          </p:cNvPr>
          <p:cNvPicPr>
            <a:picLocks noChangeAspect="1"/>
          </p:cNvPicPr>
          <p:nvPr/>
        </p:nvPicPr>
        <p:blipFill>
          <a:blip r:embed="rId4"/>
          <a:stretch>
            <a:fillRect/>
          </a:stretch>
        </p:blipFill>
        <p:spPr>
          <a:xfrm>
            <a:off x="3434392" y="5596208"/>
            <a:ext cx="1671368" cy="1258378"/>
          </a:xfrm>
          <a:prstGeom prst="rect">
            <a:avLst/>
          </a:prstGeom>
        </p:spPr>
      </p:pic>
    </p:spTree>
    <p:extLst>
      <p:ext uri="{BB962C8B-B14F-4D97-AF65-F5344CB8AC3E}">
        <p14:creationId xmlns:p14="http://schemas.microsoft.com/office/powerpoint/2010/main" val="362875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2381658359"/>
              </p:ext>
            </p:extLst>
          </p:nvPr>
        </p:nvGraphicFramePr>
        <p:xfrm>
          <a:off x="0" y="0"/>
          <a:ext cx="9173472" cy="6863303"/>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2221492">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a:latin typeface="Lexend Deca Light"/>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Drawing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3</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can </a:t>
                      </a:r>
                      <a:r>
                        <a:rPr lang="en-GB" sz="1800" b="1" kern="1200" err="1">
                          <a:solidFill>
                            <a:schemeClr val="dk1"/>
                          </a:solidFill>
                          <a:effectLst/>
                          <a:latin typeface="Lexend Deca Light"/>
                          <a:ea typeface="+mn-ea"/>
                          <a:cs typeface="+mn-cs"/>
                        </a:rPr>
                        <a:t>i</a:t>
                      </a:r>
                      <a:r>
                        <a:rPr lang="en-GB" sz="1800" b="1" kern="1200">
                          <a:solidFill>
                            <a:schemeClr val="dk1"/>
                          </a:solidFill>
                          <a:effectLst/>
                          <a:latin typeface="Lexend Deca Light"/>
                          <a:ea typeface="+mn-ea"/>
                          <a:cs typeface="+mn-cs"/>
                        </a:rPr>
                        <a:t> capture tone and shade using charcoal and chalk?</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pPr algn="l">
                        <a:lnSpc>
                          <a:spcPct val="107000"/>
                        </a:lnSpc>
                        <a:spcAft>
                          <a:spcPts val="800"/>
                        </a:spcAft>
                      </a:pPr>
                      <a:r>
                        <a:rPr lang="en-GB" sz="900" b="1">
                          <a:effectLst/>
                          <a:latin typeface="Lexend Deca Light"/>
                          <a:ea typeface="Calibri" panose="020F0502020204030204" pitchFamily="34" charset="0"/>
                          <a:cs typeface="Times New Roman"/>
                        </a:rPr>
                        <a:t>In Year 2 . . . </a:t>
                      </a:r>
                      <a:endParaRPr lang="en-GB" sz="900" b="1">
                        <a:effectLst/>
                        <a:latin typeface="Lexend Deca Light"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To explore lines and blending using pencils, pastels chalk and oil pastels.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Choose when to use dots or lines to show texture or patterns. </a:t>
                      </a: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study and </a:t>
                      </a:r>
                      <a:r>
                        <a:rPr lang="en-US" sz="900" kern="1200" err="1">
                          <a:solidFill>
                            <a:schemeClr val="dk1"/>
                          </a:solidFill>
                          <a:effectLst/>
                          <a:latin typeface="Lexend Deca Light"/>
                          <a:ea typeface="+mn-ea"/>
                          <a:cs typeface="+mn-cs"/>
                        </a:rPr>
                        <a:t>analyse</a:t>
                      </a:r>
                      <a:r>
                        <a:rPr lang="en-US" sz="900" kern="1200">
                          <a:solidFill>
                            <a:schemeClr val="dk1"/>
                          </a:solidFill>
                          <a:effectLst/>
                          <a:latin typeface="Lexend Deca Light"/>
                          <a:ea typeface="+mn-ea"/>
                          <a:cs typeface="+mn-cs"/>
                        </a:rPr>
                        <a:t> landscapes using artists vocabulary.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900" kern="1200">
                          <a:solidFill>
                            <a:schemeClr val="dk1"/>
                          </a:solidFill>
                          <a:effectLst/>
                          <a:latin typeface="Lexend Deca Light"/>
                          <a:ea typeface="+mn-ea"/>
                          <a:cs typeface="+mn-cs"/>
                        </a:rPr>
                        <a:t>To identify backgrounds and foregrounds in a landscape. </a:t>
                      </a:r>
                      <a:endParaRPr lang="en-GB" sz="9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To study landscapes created by famous artists. </a:t>
                      </a:r>
                    </a:p>
                  </a:txBody>
                  <a:tcPr marL="68580" marR="68580" marT="0" marB="0"/>
                </a:tc>
                <a:tc gridSpan="2">
                  <a:txBody>
                    <a:bodyPr/>
                    <a:lstStyle/>
                    <a:p>
                      <a:pPr marL="171450" lvl="0" indent="-171450">
                        <a:buFont typeface="Arial" panose="020B0604020202020204" pitchFamily="34" charset="0"/>
                        <a:buChar char="•"/>
                      </a:pPr>
                      <a:r>
                        <a:rPr lang="en-US" sz="800" kern="1200">
                          <a:solidFill>
                            <a:schemeClr val="dk1"/>
                          </a:solidFill>
                          <a:effectLst/>
                          <a:latin typeface="Lexend Deca Light"/>
                          <a:ea typeface="+mn-ea"/>
                          <a:cs typeface="+mn-cs"/>
                        </a:rPr>
                        <a:t>To explore and experiment with graded pencils to shown tone and texture and annotate findings in sketchbooks. </a:t>
                      </a:r>
                      <a:endParaRPr lang="en-GB" sz="8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800" kern="1200">
                          <a:solidFill>
                            <a:schemeClr val="dk1"/>
                          </a:solidFill>
                          <a:effectLst/>
                          <a:latin typeface="Lexend Deca Light"/>
                          <a:ea typeface="+mn-ea"/>
                          <a:cs typeface="+mn-cs"/>
                        </a:rPr>
                        <a:t>To develop charcoal skills by using the edge to create tone, pressing hard to make dense marks and using your finger to smudge</a:t>
                      </a:r>
                      <a:endParaRPr lang="en-GB" sz="800" kern="1200">
                        <a:solidFill>
                          <a:schemeClr val="dk1"/>
                        </a:solidFill>
                        <a:effectLst/>
                        <a:latin typeface="Lexend Deca Light"/>
                        <a:ea typeface="+mn-ea"/>
                        <a:cs typeface="+mn-cs"/>
                      </a:endParaRPr>
                    </a:p>
                    <a:p>
                      <a:pPr marL="171450" lvl="0" indent="-171450">
                        <a:buFont typeface="Arial" panose="020B0604020202020204" pitchFamily="34" charset="0"/>
                        <a:buChar char="•"/>
                      </a:pPr>
                      <a:r>
                        <a:rPr lang="en-US" sz="800" kern="1200">
                          <a:solidFill>
                            <a:schemeClr val="dk1"/>
                          </a:solidFill>
                          <a:effectLst/>
                          <a:latin typeface="Lexend Deca Light"/>
                          <a:ea typeface="+mn-ea"/>
                          <a:cs typeface="+mn-cs"/>
                        </a:rPr>
                        <a:t>Use drawing materials that are appropriate for different weathers – such as a stormy sea or a calm sky</a:t>
                      </a:r>
                      <a:endParaRPr lang="en-GB" sz="800" kern="1200">
                        <a:solidFill>
                          <a:schemeClr val="dk1"/>
                        </a:solidFill>
                        <a:effectLst/>
                        <a:latin typeface="Lexend Deca Light"/>
                        <a:ea typeface="+mn-ea"/>
                        <a:cs typeface="+mn-cs"/>
                      </a:endParaRPr>
                    </a:p>
                    <a:p>
                      <a:pPr marL="171450" lvl="0" indent="-171450">
                        <a:buFont typeface="Arial" panose="020B0604020202020204" pitchFamily="34" charset="0"/>
                        <a:buChar char="•"/>
                      </a:pPr>
                      <a:r>
                        <a:rPr lang="en-US" sz="800" kern="1200">
                          <a:solidFill>
                            <a:schemeClr val="dk1"/>
                          </a:solidFill>
                          <a:effectLst/>
                          <a:latin typeface="Lexend Deca Light"/>
                          <a:ea typeface="+mn-ea"/>
                          <a:cs typeface="+mn-cs"/>
                        </a:rPr>
                        <a:t>To draw from first-hand observation and secondary sources images e.g. pictures and artists’ copies. </a:t>
                      </a:r>
                      <a:endParaRPr lang="en-GB" sz="8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800" kern="1200">
                          <a:solidFill>
                            <a:schemeClr val="dk1"/>
                          </a:solidFill>
                          <a:effectLst/>
                          <a:latin typeface="Lexend Deca Light"/>
                          <a:ea typeface="+mn-ea"/>
                          <a:cs typeface="+mn-cs"/>
                        </a:rPr>
                        <a:t>To explore hatching and cross hatching to show tone and texture. </a:t>
                      </a:r>
                      <a:endParaRPr lang="en-GB" sz="8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To identify areas of shadow and light and blend tones accurately to create soft gradients. </a:t>
                      </a:r>
                    </a:p>
                    <a:p>
                      <a:pPr marL="171450" indent="-171450">
                        <a:buFont typeface="Arial" panose="020B0604020202020204" pitchFamily="34" charset="0"/>
                        <a:buChar char="•"/>
                      </a:pPr>
                      <a:r>
                        <a:rPr lang="en-GB" sz="800" kern="1200">
                          <a:solidFill>
                            <a:schemeClr val="dk1"/>
                          </a:solidFill>
                          <a:effectLst/>
                          <a:latin typeface="Lexend Deca Light"/>
                          <a:ea typeface="+mn-ea"/>
                          <a:cs typeface="+mn-cs"/>
                        </a:rPr>
                        <a:t>Draw on a range of different scales. </a:t>
                      </a:r>
                      <a:endParaRPr lang="en-GB" sz="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use an eraser to expose lighter tones to show texture in an artwork. </a:t>
                      </a:r>
                      <a:endParaRPr lang="en-GB" sz="9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know that H pencils are hard and will produce light marks – best for technical drawing. </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use different parts of charcoal to create effects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know that B pencils are soft and will produce darker tones – best used for tonal drawings and shading.</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4. . . .</a:t>
                      </a: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To explore blending lines to create different shades and tones with different drawing mediums. Select which grade of pencil would be best to use on the chosen area to create line, tone and texture.  </a:t>
                      </a: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explore how light and shadow is captured in the correct areas with knowledge of light source.  </a:t>
                      </a:r>
                      <a:endParaRPr lang="en-GB" sz="900" i="0" kern="1200">
                        <a:solidFill>
                          <a:schemeClr val="dk1"/>
                        </a:solidFill>
                        <a:effectLst/>
                        <a:latin typeface="Lexend Deca Light"/>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draw from observation and apply shades and tones.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To refine techniques when using oil pastels and blend colours to create different tones and shades. . </a:t>
                      </a:r>
                      <a:endParaRPr lang="en-GB" sz="9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pPr lvl="0"/>
                      <a:r>
                        <a:rPr lang="en-GB" sz="950" b="1" kern="1200">
                          <a:solidFill>
                            <a:schemeClr val="dk1"/>
                          </a:solidFill>
                          <a:effectLst/>
                          <a:latin typeface="Lexend Deca Light"/>
                          <a:ea typeface="+mn-ea"/>
                          <a:cs typeface="+mn-cs"/>
                        </a:rPr>
                        <a:t>Hatching / Cross hatching- </a:t>
                      </a:r>
                      <a:r>
                        <a:rPr lang="en-GB" sz="950" kern="1200">
                          <a:solidFill>
                            <a:schemeClr val="dk1"/>
                          </a:solidFill>
                          <a:effectLst/>
                          <a:latin typeface="Lexend Deca Light"/>
                          <a:ea typeface="+mn-ea"/>
                          <a:cs typeface="+mn-cs"/>
                        </a:rPr>
                        <a:t>techniques used by draftsmen, engravers, and other artists who use mediums that do not allow blending. </a:t>
                      </a:r>
                      <a:endParaRPr lang="en-GB" sz="950" kern="1200">
                        <a:solidFill>
                          <a:schemeClr val="dk1"/>
                        </a:solidFill>
                        <a:effectLst/>
                        <a:latin typeface="Lexend Deca Light" pitchFamily="2" charset="0"/>
                        <a:ea typeface="+mn-ea"/>
                        <a:cs typeface="+mn-cs"/>
                      </a:endParaRPr>
                    </a:p>
                    <a:p>
                      <a:pPr lvl="0"/>
                      <a:r>
                        <a:rPr lang="en-GB" sz="950" b="1" kern="1200">
                          <a:solidFill>
                            <a:schemeClr val="dk1"/>
                          </a:solidFill>
                          <a:effectLst/>
                          <a:latin typeface="Lexend Deca Light"/>
                          <a:ea typeface="+mn-ea"/>
                          <a:cs typeface="+mn-cs"/>
                        </a:rPr>
                        <a:t>Textures</a:t>
                      </a:r>
                      <a:r>
                        <a:rPr lang="en-GB" sz="950" kern="1200">
                          <a:solidFill>
                            <a:schemeClr val="dk1"/>
                          </a:solidFill>
                          <a:effectLst/>
                          <a:latin typeface="Lexend Deca Light"/>
                          <a:ea typeface="+mn-ea"/>
                          <a:cs typeface="+mn-cs"/>
                        </a:rPr>
                        <a:t>- one of the seven elements of art that refers to the visual "feel" of a piece. Reflection- when light bounces off an object. </a:t>
                      </a:r>
                    </a:p>
                    <a:p>
                      <a:pPr lvl="0"/>
                      <a:r>
                        <a:rPr lang="en-GB" sz="950" b="1" kern="1200">
                          <a:solidFill>
                            <a:schemeClr val="dk1"/>
                          </a:solidFill>
                          <a:effectLst/>
                          <a:latin typeface="Lexend Deca Light"/>
                          <a:ea typeface="+mn-ea"/>
                          <a:cs typeface="+mn-cs"/>
                        </a:rPr>
                        <a:t>Shades</a:t>
                      </a:r>
                      <a:r>
                        <a:rPr lang="en-GB" sz="950" kern="1200">
                          <a:solidFill>
                            <a:schemeClr val="dk1"/>
                          </a:solidFill>
                          <a:effectLst/>
                          <a:latin typeface="Lexend Deca Light"/>
                          <a:ea typeface="+mn-ea"/>
                          <a:cs typeface="+mn-cs"/>
                        </a:rPr>
                        <a:t>- the darkening or colouring of an illustration or diagram with parallel lines or a block of colour. </a:t>
                      </a:r>
                    </a:p>
                    <a:p>
                      <a:pPr lvl="0"/>
                      <a:r>
                        <a:rPr lang="en-GB" sz="950" b="1" kern="1200">
                          <a:solidFill>
                            <a:schemeClr val="dk1"/>
                          </a:solidFill>
                          <a:effectLst/>
                          <a:latin typeface="Lexend Deca Light"/>
                          <a:ea typeface="+mn-ea"/>
                          <a:cs typeface="+mn-cs"/>
                        </a:rPr>
                        <a:t>First-hand observation- </a:t>
                      </a:r>
                      <a:r>
                        <a:rPr lang="en-GB" sz="950" kern="1200">
                          <a:solidFill>
                            <a:schemeClr val="dk1"/>
                          </a:solidFill>
                          <a:effectLst/>
                          <a:latin typeface="Lexend Deca Light"/>
                          <a:ea typeface="+mn-ea"/>
                          <a:cs typeface="+mn-cs"/>
                        </a:rPr>
                        <a:t>when you look at surroundings and you draw what you see first. </a:t>
                      </a:r>
                    </a:p>
                    <a:p>
                      <a:r>
                        <a:rPr lang="en-GB" sz="950" b="1" kern="1200">
                          <a:solidFill>
                            <a:schemeClr val="dk1"/>
                          </a:solidFill>
                          <a:effectLst/>
                          <a:latin typeface="Lexend Deca Light"/>
                          <a:ea typeface="+mn-ea"/>
                          <a:cs typeface="+mn-cs"/>
                        </a:rPr>
                        <a:t>Secondary source images </a:t>
                      </a:r>
                      <a:r>
                        <a:rPr lang="en-GB" sz="950" kern="1200">
                          <a:solidFill>
                            <a:schemeClr val="dk1"/>
                          </a:solidFill>
                          <a:effectLst/>
                          <a:latin typeface="Lexend Deca Light"/>
                          <a:ea typeface="+mn-ea"/>
                          <a:cs typeface="+mn-cs"/>
                        </a:rPr>
                        <a:t>- material produced by others. </a:t>
                      </a:r>
                      <a:r>
                        <a:rPr lang="en-GB" sz="950" kern="1200" err="1">
                          <a:solidFill>
                            <a:schemeClr val="dk1"/>
                          </a:solidFill>
                          <a:effectLst/>
                          <a:latin typeface="Lexend Deca Light"/>
                          <a:ea typeface="+mn-ea"/>
                          <a:cs typeface="+mn-cs"/>
                        </a:rPr>
                        <a:t>e.g</a:t>
                      </a:r>
                      <a:r>
                        <a:rPr lang="en-GB" sz="950" kern="1200">
                          <a:solidFill>
                            <a:schemeClr val="dk1"/>
                          </a:solidFill>
                          <a:effectLst/>
                          <a:latin typeface="Lexend Deca Light"/>
                          <a:ea typeface="+mn-ea"/>
                          <a:cs typeface="+mn-cs"/>
                        </a:rPr>
                        <a:t> artefacts, photographs, film, video or web-based material.</a:t>
                      </a:r>
                      <a:endParaRPr lang="en-GB" sz="950">
                        <a:effectLst/>
                        <a:latin typeface="Lexend Deca Light"/>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Know different pencil grades and can select these for purpose.</a:t>
                      </a: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Know how to use charcoal in different ways to create different effects. </a:t>
                      </a: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Know how to use hatching and cross hatching to show tone and textures in drawings.</a:t>
                      </a:r>
                      <a:endParaRPr lang="en-GB" sz="1000">
                        <a:solidFill>
                          <a:srgbClr val="000000"/>
                        </a:solidFill>
                        <a:effectLst/>
                        <a:latin typeface="Lexend Deca Light"/>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Dennis </a:t>
                      </a:r>
                      <a:r>
                        <a:rPr lang="en-GB" sz="1200" err="1">
                          <a:effectLst/>
                          <a:latin typeface="Lexend Deca Light"/>
                          <a:ea typeface="Calibri" panose="020F0502020204030204" pitchFamily="34" charset="0"/>
                          <a:cs typeface="Times New Roman"/>
                        </a:rPr>
                        <a:t>Creffield</a:t>
                      </a:r>
                      <a:endParaRPr lang="en-GB" sz="1200">
                        <a:effectLst/>
                        <a:latin typeface="Lexend Deca Light"/>
                        <a:ea typeface="Calibri"/>
                        <a:cs typeface="Times New Roman"/>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pic>
        <p:nvPicPr>
          <p:cNvPr id="3" name="Picture 2" descr="Durham: The Central Tower', Dennis Creffield, 1987 | Tate">
            <a:extLst>
              <a:ext uri="{FF2B5EF4-FFF2-40B4-BE49-F238E27FC236}">
                <a16:creationId xmlns:a16="http://schemas.microsoft.com/office/drawing/2014/main" id="{73DAE4FA-8C99-A25B-DF04-B74705A61C1A}"/>
              </a:ext>
            </a:extLst>
          </p:cNvPr>
          <p:cNvPicPr>
            <a:picLocks noChangeAspect="1"/>
          </p:cNvPicPr>
          <p:nvPr/>
        </p:nvPicPr>
        <p:blipFill>
          <a:blip r:embed="rId2"/>
          <a:stretch>
            <a:fillRect/>
          </a:stretch>
        </p:blipFill>
        <p:spPr>
          <a:xfrm>
            <a:off x="7329307" y="4624567"/>
            <a:ext cx="1760328" cy="1936451"/>
          </a:xfrm>
          <a:prstGeom prst="rect">
            <a:avLst/>
          </a:prstGeom>
        </p:spPr>
      </p:pic>
      <p:pic>
        <p:nvPicPr>
          <p:cNvPr id="4" name="Picture 3" descr="Charcoal Drawing for Kids - Art Lesson Tips and Tricks - Easy Peasy and Fun">
            <a:extLst>
              <a:ext uri="{FF2B5EF4-FFF2-40B4-BE49-F238E27FC236}">
                <a16:creationId xmlns:a16="http://schemas.microsoft.com/office/drawing/2014/main" id="{F0BE0230-0956-846C-1B21-BAB9F2E161D3}"/>
              </a:ext>
            </a:extLst>
          </p:cNvPr>
          <p:cNvPicPr>
            <a:picLocks noChangeAspect="1"/>
          </p:cNvPicPr>
          <p:nvPr/>
        </p:nvPicPr>
        <p:blipFill>
          <a:blip r:embed="rId3"/>
          <a:stretch>
            <a:fillRect/>
          </a:stretch>
        </p:blipFill>
        <p:spPr>
          <a:xfrm>
            <a:off x="2292739" y="4255248"/>
            <a:ext cx="1582409" cy="1596786"/>
          </a:xfrm>
          <a:prstGeom prst="rect">
            <a:avLst/>
          </a:prstGeom>
        </p:spPr>
      </p:pic>
      <p:pic>
        <p:nvPicPr>
          <p:cNvPr id="5" name="Picture 4" descr="Charcoal drawing | CultureStreet">
            <a:extLst>
              <a:ext uri="{FF2B5EF4-FFF2-40B4-BE49-F238E27FC236}">
                <a16:creationId xmlns:a16="http://schemas.microsoft.com/office/drawing/2014/main" id="{80E557C3-1DC5-7882-1FFA-7E8C2336BF53}"/>
              </a:ext>
            </a:extLst>
          </p:cNvPr>
          <p:cNvPicPr>
            <a:picLocks noChangeAspect="1"/>
          </p:cNvPicPr>
          <p:nvPr/>
        </p:nvPicPr>
        <p:blipFill>
          <a:blip r:embed="rId4"/>
          <a:stretch>
            <a:fillRect/>
          </a:stretch>
        </p:blipFill>
        <p:spPr>
          <a:xfrm>
            <a:off x="2697192" y="5647426"/>
            <a:ext cx="2743200" cy="1371600"/>
          </a:xfrm>
          <a:prstGeom prst="rect">
            <a:avLst/>
          </a:prstGeom>
        </p:spPr>
      </p:pic>
    </p:spTree>
    <p:extLst>
      <p:ext uri="{BB962C8B-B14F-4D97-AF65-F5344CB8AC3E}">
        <p14:creationId xmlns:p14="http://schemas.microsoft.com/office/powerpoint/2010/main" val="410440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2154957014"/>
              </p:ext>
            </p:extLst>
          </p:nvPr>
        </p:nvGraphicFramePr>
        <p:xfrm>
          <a:off x="0" y="0"/>
          <a:ext cx="9173472" cy="6863303"/>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2221492">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a:latin typeface="Lexend Deca Light"/>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Drawing</a:t>
                      </a:r>
                      <a:r>
                        <a:rPr lang="en-GB" sz="1800">
                          <a:effectLst/>
                          <a:latin typeface="Lexend Deca Light"/>
                          <a:ea typeface="Calibri" panose="020F0502020204030204" pitchFamily="34" charset="0"/>
                          <a:cs typeface="Times New Roman"/>
                        </a:rPr>
                        <a:t>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4</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are shadows created in using pastels?</a:t>
                      </a:r>
                      <a:endParaRPr lang="en-GB" sz="11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Prior learning</a:t>
                      </a:r>
                      <a:endParaRPr lang="en-GB" sz="11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New learning </a:t>
                      </a:r>
                      <a:endParaRPr lang="en-GB" sz="11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a:effectLst/>
                          <a:latin typeface="Lexend Deca Light"/>
                          <a:ea typeface="Calibri" panose="020F0502020204030204" pitchFamily="34" charset="0"/>
                          <a:cs typeface="Times New Roman"/>
                        </a:rPr>
                        <a:t>What success looks like:</a:t>
                      </a:r>
                      <a:endParaRPr lang="en-GB" sz="11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b="1" i="1">
                          <a:effectLst/>
                          <a:latin typeface="Lexend Deca Light"/>
                          <a:ea typeface="Calibri" panose="020F0502020204030204" pitchFamily="34" charset="0"/>
                          <a:cs typeface="Times New Roman"/>
                        </a:rPr>
                        <a:t>Future learning</a:t>
                      </a:r>
                      <a:endParaRPr lang="en-GB" sz="11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77954">
                <a:tc>
                  <a:txBody>
                    <a:bodyPr/>
                    <a:lstStyle/>
                    <a:p>
                      <a:pPr algn="l">
                        <a:lnSpc>
                          <a:spcPct val="107000"/>
                        </a:lnSpc>
                        <a:spcAft>
                          <a:spcPts val="800"/>
                        </a:spcAft>
                      </a:pPr>
                      <a:endParaRPr lang="en-GB" sz="900" b="1">
                        <a:effectLst/>
                        <a:latin typeface="Lexend Deca Light" pitchFamily="2" charset="0"/>
                        <a:ea typeface="Calibri" panose="020F0502020204030204" pitchFamily="34" charset="0"/>
                        <a:cs typeface="Times New Roman" panose="02020603050405020304" pitchFamily="18" charset="0"/>
                      </a:endParaRPr>
                    </a:p>
                    <a:p>
                      <a:r>
                        <a:rPr lang="en-GB" sz="1000" b="1" kern="1200">
                          <a:solidFill>
                            <a:schemeClr val="dk1"/>
                          </a:solidFill>
                          <a:effectLst/>
                          <a:latin typeface="Lexend Deca Light"/>
                          <a:ea typeface="+mn-ea"/>
                          <a:cs typeface="+mn-cs"/>
                        </a:rPr>
                        <a:t>Year 1- </a:t>
                      </a:r>
                      <a:r>
                        <a:rPr lang="en-GB" sz="1000" kern="1200">
                          <a:solidFill>
                            <a:schemeClr val="dk1"/>
                          </a:solidFill>
                          <a:effectLst/>
                          <a:latin typeface="Lexend Deca Light"/>
                          <a:ea typeface="+mn-ea"/>
                          <a:cs typeface="+mn-cs"/>
                        </a:rPr>
                        <a:t>How are line used in art? </a:t>
                      </a:r>
                    </a:p>
                    <a:p>
                      <a:r>
                        <a:rPr lang="en-GB" sz="1000" b="1" kern="1200">
                          <a:solidFill>
                            <a:schemeClr val="dk1"/>
                          </a:solidFill>
                          <a:effectLst/>
                          <a:latin typeface="Lexend Deca Light"/>
                          <a:ea typeface="+mn-ea"/>
                          <a:cs typeface="+mn-cs"/>
                        </a:rPr>
                        <a:t>Year 2- </a:t>
                      </a:r>
                      <a:r>
                        <a:rPr lang="en-GB" sz="1000" kern="1200">
                          <a:solidFill>
                            <a:schemeClr val="dk1"/>
                          </a:solidFill>
                          <a:effectLst/>
                          <a:latin typeface="Lexend Deca Light"/>
                          <a:ea typeface="+mn-ea"/>
                          <a:cs typeface="+mn-cs"/>
                        </a:rPr>
                        <a:t>How are shapes and lines used to create landscapes? </a:t>
                      </a:r>
                    </a:p>
                    <a:p>
                      <a:r>
                        <a:rPr lang="en-GB" sz="1000" b="1" kern="1200">
                          <a:solidFill>
                            <a:schemeClr val="dk1"/>
                          </a:solidFill>
                          <a:effectLst/>
                          <a:latin typeface="Lexend Deca Light"/>
                          <a:ea typeface="+mn-ea"/>
                          <a:cs typeface="+mn-cs"/>
                        </a:rPr>
                        <a:t>Year 3- </a:t>
                      </a:r>
                      <a:r>
                        <a:rPr lang="en-GB" sz="1000" kern="1200">
                          <a:solidFill>
                            <a:schemeClr val="dk1"/>
                          </a:solidFill>
                          <a:effectLst/>
                          <a:latin typeface="Lexend Deca Light"/>
                          <a:ea typeface="+mn-ea"/>
                          <a:cs typeface="+mn-cs"/>
                        </a:rPr>
                        <a:t>How is hatching and cross hatching used to create tones in drawings?</a:t>
                      </a:r>
                    </a:p>
                  </a:txBody>
                  <a:tcPr marL="68580" marR="68580" marT="0" marB="0"/>
                </a:tc>
                <a:tc gridSpan="2">
                  <a:txBody>
                    <a:bodyPr/>
                    <a:lstStyle/>
                    <a:p>
                      <a:pPr marL="171450" lvl="0" indent="-171450">
                        <a:buFont typeface="Arial" panose="020B0604020202020204" pitchFamily="34" charset="0"/>
                        <a:buChar char="•"/>
                      </a:pPr>
                      <a:r>
                        <a:rPr lang="en-GB" sz="1000" kern="1200">
                          <a:solidFill>
                            <a:schemeClr val="dk1"/>
                          </a:solidFill>
                          <a:effectLst/>
                          <a:latin typeface="Lexend Deca Light"/>
                          <a:ea typeface="+mn-ea"/>
                          <a:cs typeface="+mn-cs"/>
                        </a:rPr>
                        <a:t>To explore blending lines to create different shades and tones with different drawing mediums.</a:t>
                      </a:r>
                    </a:p>
                    <a:p>
                      <a:pPr marL="171450" lvl="0" indent="-171450">
                        <a:buFont typeface="Arial" panose="020B0604020202020204" pitchFamily="34" charset="0"/>
                        <a:buChar char="•"/>
                      </a:pPr>
                      <a:r>
                        <a:rPr lang="en-US" sz="1000" kern="1200">
                          <a:solidFill>
                            <a:schemeClr val="dk1"/>
                          </a:solidFill>
                          <a:effectLst/>
                          <a:latin typeface="Lexend Deca Light"/>
                          <a:ea typeface="+mn-ea"/>
                          <a:cs typeface="+mn-cs"/>
                        </a:rPr>
                        <a:t>To explore how light and shadow is captured in the correct areas with knowledge of light source. </a:t>
                      </a:r>
                      <a:endParaRPr lang="en-GB" sz="1000" kern="1200">
                        <a:solidFill>
                          <a:schemeClr val="dk1"/>
                        </a:solidFill>
                        <a:effectLst/>
                        <a:latin typeface="Lexend Deca Light" pitchFamily="2" charset="0"/>
                        <a:ea typeface="+mn-ea"/>
                        <a:cs typeface="+mn-cs"/>
                      </a:endParaRPr>
                    </a:p>
                    <a:p>
                      <a:pPr marL="171450" lvl="0" indent="-171450">
                        <a:buFont typeface="Arial" panose="020B0604020202020204" pitchFamily="34" charset="0"/>
                        <a:buChar char="•"/>
                      </a:pPr>
                      <a:r>
                        <a:rPr lang="en-US" sz="1000" kern="1200">
                          <a:solidFill>
                            <a:schemeClr val="dk1"/>
                          </a:solidFill>
                          <a:effectLst/>
                          <a:latin typeface="Lexend Deca Light"/>
                          <a:ea typeface="+mn-ea"/>
                          <a:cs typeface="+mn-cs"/>
                        </a:rPr>
                        <a:t>To draw from observation and apply shades and tones. </a:t>
                      </a: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To refine techniques when using oil pastels and blend colours to create different tones and shades.</a:t>
                      </a:r>
                      <a:endParaRPr lang="en-GB" sz="1000">
                        <a:effectLst/>
                        <a:latin typeface="Lexend Deca Ligh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clearly mark areas of light and shadow in an observational drawing.</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know how to draw and blend lines to create different textures, shades and tones.</a:t>
                      </a:r>
                    </a:p>
                    <a:p>
                      <a:pPr marL="171450" lvl="0" indent="-171450">
                        <a:buFont typeface="Arial" panose="020B0604020202020204" pitchFamily="34" charset="0"/>
                        <a:buChar char="•"/>
                      </a:pPr>
                      <a:r>
                        <a:rPr lang="en-GB" sz="900" kern="1200">
                          <a:solidFill>
                            <a:schemeClr val="dk1"/>
                          </a:solidFill>
                          <a:effectLst/>
                          <a:latin typeface="Lexend Deca Light"/>
                          <a:ea typeface="+mn-ea"/>
                          <a:cs typeface="+mn-cs"/>
                        </a:rPr>
                        <a:t>Children begin to select colours for purpose. </a:t>
                      </a:r>
                    </a:p>
                    <a:p>
                      <a:pPr marL="171450" indent="-171450">
                        <a:buFont typeface="Arial" panose="020B0604020202020204" pitchFamily="34" charset="0"/>
                        <a:buChar char="•"/>
                      </a:pPr>
                      <a:r>
                        <a:rPr lang="en-GB" sz="900" kern="1200">
                          <a:solidFill>
                            <a:schemeClr val="dk1"/>
                          </a:solidFill>
                          <a:effectLst/>
                          <a:latin typeface="Lexend Deca Light"/>
                          <a:ea typeface="+mn-ea"/>
                          <a:cs typeface="+mn-cs"/>
                        </a:rPr>
                        <a:t>Children know how to create contrast and tone in drawings.</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900" b="1" i="1">
                          <a:effectLst/>
                          <a:latin typeface="Lexend Deca Light"/>
                          <a:ea typeface="Calibri" panose="020F0502020204030204" pitchFamily="34" charset="0"/>
                          <a:cs typeface="Times New Roman"/>
                        </a:rPr>
                        <a:t>In Year 5. . . .</a:t>
                      </a:r>
                    </a:p>
                    <a:p>
                      <a:r>
                        <a:rPr lang="en-US" sz="900" i="0" kern="1200">
                          <a:solidFill>
                            <a:schemeClr val="dk1"/>
                          </a:solidFill>
                          <a:effectLst/>
                          <a:latin typeface="Lexend Deca Light"/>
                          <a:ea typeface="+mn-ea"/>
                          <a:cs typeface="+mn-cs"/>
                        </a:rPr>
                        <a:t>To use a range of mark making techniques to show contrast and tone in drawings. </a:t>
                      </a:r>
                      <a:endParaRPr lang="en-GB" sz="900" i="0" kern="1200">
                        <a:solidFill>
                          <a:schemeClr val="dk1"/>
                        </a:solidFill>
                        <a:effectLst/>
                        <a:latin typeface="Lexend Deca Light" pitchFamily="2" charset="0"/>
                        <a:ea typeface="+mn-ea"/>
                        <a:cs typeface="+mn-cs"/>
                      </a:endParaRPr>
                    </a:p>
                    <a:p>
                      <a:r>
                        <a:rPr lang="en-US" sz="900" i="0" kern="1200">
                          <a:solidFill>
                            <a:schemeClr val="dk1"/>
                          </a:solidFill>
                          <a:effectLst/>
                          <a:latin typeface="Lexend Deca Light"/>
                          <a:ea typeface="+mn-ea"/>
                          <a:cs typeface="+mn-cs"/>
                        </a:rPr>
                        <a:t>To make small studies from observation using viewfinders to focus on selected parts. </a:t>
                      </a:r>
                      <a:endParaRPr lang="en-GB" sz="900" i="0" kern="1200">
                        <a:solidFill>
                          <a:schemeClr val="dk1"/>
                        </a:solidFill>
                        <a:effectLst/>
                        <a:latin typeface="Lexend Deca Light" pitchFamily="2" charset="0"/>
                        <a:ea typeface="+mn-ea"/>
                        <a:cs typeface="+mn-cs"/>
                      </a:endParaRPr>
                    </a:p>
                    <a:p>
                      <a:r>
                        <a:rPr lang="en-US" sz="900" i="0" kern="1200">
                          <a:solidFill>
                            <a:schemeClr val="dk1"/>
                          </a:solidFill>
                          <a:effectLst/>
                          <a:latin typeface="Lexend Deca Light"/>
                          <a:ea typeface="+mn-ea"/>
                          <a:cs typeface="+mn-cs"/>
                        </a:rPr>
                        <a:t>To apply drawing skills using ink pens and explore the different properties. </a:t>
                      </a:r>
                      <a:endParaRPr lang="en-GB" sz="900" i="0" kern="1200">
                        <a:solidFill>
                          <a:schemeClr val="dk1"/>
                        </a:solidFill>
                        <a:effectLst/>
                        <a:latin typeface="Lexend Deca Light" pitchFamily="2" charset="0"/>
                        <a:ea typeface="+mn-ea"/>
                        <a:cs typeface="+mn-cs"/>
                      </a:endParaRPr>
                    </a:p>
                    <a:p>
                      <a:r>
                        <a:rPr lang="en-US" sz="900" i="0" kern="1200">
                          <a:solidFill>
                            <a:schemeClr val="dk1"/>
                          </a:solidFill>
                          <a:effectLst/>
                          <a:latin typeface="Lexend Deca Light"/>
                          <a:ea typeface="+mn-ea"/>
                          <a:cs typeface="+mn-cs"/>
                        </a:rPr>
                        <a:t>To draw from first-hand observation and from source material. </a:t>
                      </a:r>
                      <a:endParaRPr lang="en-GB" sz="900" i="0" kern="1200">
                        <a:solidFill>
                          <a:schemeClr val="dk1"/>
                        </a:solidFill>
                        <a:effectLst/>
                        <a:latin typeface="Lexend Deca Light" pitchFamily="2" charset="0"/>
                        <a:ea typeface="+mn-ea"/>
                        <a:cs typeface="+mn-cs"/>
                      </a:endParaRPr>
                    </a:p>
                    <a:p>
                      <a:r>
                        <a:rPr lang="en-GB" sz="900" i="0" kern="1200">
                          <a:solidFill>
                            <a:schemeClr val="dk1"/>
                          </a:solidFill>
                          <a:effectLst/>
                          <a:latin typeface="Lexend Deca Light"/>
                          <a:ea typeface="+mn-ea"/>
                          <a:cs typeface="+mn-cs"/>
                        </a:rPr>
                        <a:t>To explore the work of famous architects and designers and experiment with some of these styles.. </a:t>
                      </a:r>
                    </a:p>
                    <a:p>
                      <a:r>
                        <a:rPr lang="en-GB" sz="900" i="0" kern="1200">
                          <a:solidFill>
                            <a:schemeClr val="dk1"/>
                          </a:solidFill>
                          <a:effectLst/>
                          <a:latin typeface="Lexend Deca Light"/>
                          <a:ea typeface="+mn-ea"/>
                          <a:cs typeface="+mn-cs"/>
                        </a:rPr>
                        <a:t>Begin to use perspective and proportion. </a:t>
                      </a:r>
                    </a:p>
                    <a:p>
                      <a:r>
                        <a:rPr lang="en-GB" sz="900" i="0" kern="1200">
                          <a:solidFill>
                            <a:schemeClr val="dk1"/>
                          </a:solidFill>
                          <a:effectLst/>
                          <a:latin typeface="Lexend Deca Light"/>
                          <a:ea typeface="+mn-ea"/>
                          <a:cs typeface="+mn-cs"/>
                        </a:rPr>
                        <a:t>Select an appropriate style of a piece of artwork </a:t>
                      </a:r>
                      <a:endParaRPr lang="en-GB" sz="9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gridSpan="2">
                  <a:txBody>
                    <a:bodyPr/>
                    <a:lstStyle/>
                    <a:p>
                      <a:pPr>
                        <a:lnSpc>
                          <a:spcPct val="107000"/>
                        </a:lnSpc>
                        <a:spcAft>
                          <a:spcPts val="800"/>
                        </a:spcAft>
                      </a:pPr>
                      <a:r>
                        <a:rPr lang="en-GB" sz="1600" b="1">
                          <a:effectLst/>
                          <a:latin typeface="Lexend Deca Light"/>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600" b="1">
                          <a:effectLst/>
                          <a:latin typeface="Lexend Deca Light"/>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a:effectLst/>
                          <a:latin typeface="Lexend Deca Light"/>
                          <a:cs typeface="Times New Roman"/>
                        </a:rPr>
                        <a:t>Artist References</a:t>
                      </a:r>
                      <a:endParaRPr lang="en-GB" sz="1600">
                        <a:effectLst/>
                        <a:latin typeface="Lexend Deca Light"/>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pPr lvl="0"/>
                      <a:r>
                        <a:rPr lang="en-GB" sz="950" b="1" kern="1200">
                          <a:solidFill>
                            <a:schemeClr val="dk1"/>
                          </a:solidFill>
                          <a:effectLst/>
                          <a:latin typeface="Lexend Deca Light"/>
                          <a:ea typeface="+mn-ea"/>
                          <a:cs typeface="+mn-cs"/>
                        </a:rPr>
                        <a:t>Hatching / Cross hatching- </a:t>
                      </a:r>
                      <a:r>
                        <a:rPr lang="en-GB" sz="950" kern="1200">
                          <a:solidFill>
                            <a:schemeClr val="dk1"/>
                          </a:solidFill>
                          <a:effectLst/>
                          <a:latin typeface="Lexend Deca Light"/>
                          <a:ea typeface="+mn-ea"/>
                          <a:cs typeface="+mn-cs"/>
                        </a:rPr>
                        <a:t>techniques used by draftsmen, engravers, and other artists who use mediums that do not allow blending. </a:t>
                      </a:r>
                      <a:endParaRPr lang="en-GB" sz="950" kern="1200">
                        <a:solidFill>
                          <a:schemeClr val="dk1"/>
                        </a:solidFill>
                        <a:effectLst/>
                        <a:latin typeface="Lexend Deca Light" pitchFamily="2" charset="0"/>
                        <a:ea typeface="+mn-ea"/>
                        <a:cs typeface="+mn-cs"/>
                      </a:endParaRPr>
                    </a:p>
                    <a:p>
                      <a:pPr lvl="0"/>
                      <a:r>
                        <a:rPr lang="en-GB" sz="950" b="1" kern="1200">
                          <a:solidFill>
                            <a:schemeClr val="dk1"/>
                          </a:solidFill>
                          <a:effectLst/>
                          <a:latin typeface="Lexend Deca Light"/>
                          <a:ea typeface="+mn-ea"/>
                          <a:cs typeface="+mn-cs"/>
                        </a:rPr>
                        <a:t>Textures</a:t>
                      </a:r>
                      <a:r>
                        <a:rPr lang="en-GB" sz="950" kern="1200">
                          <a:solidFill>
                            <a:schemeClr val="dk1"/>
                          </a:solidFill>
                          <a:effectLst/>
                          <a:latin typeface="Lexend Deca Light"/>
                          <a:ea typeface="+mn-ea"/>
                          <a:cs typeface="+mn-cs"/>
                        </a:rPr>
                        <a:t>- one of the seven elements of art that refers to the visual "feel" of a piece. Reflection- when light bounces off an object. </a:t>
                      </a:r>
                    </a:p>
                    <a:p>
                      <a:pPr lvl="0"/>
                      <a:r>
                        <a:rPr lang="en-GB" sz="950" b="1" kern="1200">
                          <a:solidFill>
                            <a:schemeClr val="dk1"/>
                          </a:solidFill>
                          <a:effectLst/>
                          <a:latin typeface="Lexend Deca Light"/>
                          <a:ea typeface="+mn-ea"/>
                          <a:cs typeface="+mn-cs"/>
                        </a:rPr>
                        <a:t>Shades</a:t>
                      </a:r>
                      <a:r>
                        <a:rPr lang="en-GB" sz="950" kern="1200">
                          <a:solidFill>
                            <a:schemeClr val="dk1"/>
                          </a:solidFill>
                          <a:effectLst/>
                          <a:latin typeface="Lexend Deca Light"/>
                          <a:ea typeface="+mn-ea"/>
                          <a:cs typeface="+mn-cs"/>
                        </a:rPr>
                        <a:t>- the darkening or colouring of an illustration or diagram with parallel lines or a block of colour. </a:t>
                      </a:r>
                    </a:p>
                    <a:p>
                      <a:pPr lvl="0"/>
                      <a:r>
                        <a:rPr lang="en-GB" sz="950" b="1" kern="1200">
                          <a:solidFill>
                            <a:schemeClr val="dk1"/>
                          </a:solidFill>
                          <a:effectLst/>
                          <a:latin typeface="Lexend Deca Light"/>
                          <a:ea typeface="+mn-ea"/>
                          <a:cs typeface="+mn-cs"/>
                        </a:rPr>
                        <a:t>First-hand observation- </a:t>
                      </a:r>
                      <a:r>
                        <a:rPr lang="en-GB" sz="950" kern="1200">
                          <a:solidFill>
                            <a:schemeClr val="dk1"/>
                          </a:solidFill>
                          <a:effectLst/>
                          <a:latin typeface="Lexend Deca Light"/>
                          <a:ea typeface="+mn-ea"/>
                          <a:cs typeface="+mn-cs"/>
                        </a:rPr>
                        <a:t>when you look at surroundings and you draw what you see first. </a:t>
                      </a:r>
                    </a:p>
                    <a:p>
                      <a:r>
                        <a:rPr lang="en-GB" sz="950" b="1" kern="1200">
                          <a:solidFill>
                            <a:schemeClr val="dk1"/>
                          </a:solidFill>
                          <a:effectLst/>
                          <a:latin typeface="Lexend Deca Light"/>
                          <a:ea typeface="+mn-ea"/>
                          <a:cs typeface="+mn-cs"/>
                        </a:rPr>
                        <a:t>Secondary source images </a:t>
                      </a:r>
                      <a:r>
                        <a:rPr lang="en-GB" sz="950" kern="1200">
                          <a:solidFill>
                            <a:schemeClr val="dk1"/>
                          </a:solidFill>
                          <a:effectLst/>
                          <a:latin typeface="Lexend Deca Light"/>
                          <a:ea typeface="+mn-ea"/>
                          <a:cs typeface="+mn-cs"/>
                        </a:rPr>
                        <a:t>- material produced by others. </a:t>
                      </a:r>
                      <a:r>
                        <a:rPr lang="en-GB" sz="950" kern="1200" err="1">
                          <a:solidFill>
                            <a:schemeClr val="dk1"/>
                          </a:solidFill>
                          <a:effectLst/>
                          <a:latin typeface="Lexend Deca Light"/>
                          <a:ea typeface="+mn-ea"/>
                          <a:cs typeface="+mn-cs"/>
                        </a:rPr>
                        <a:t>e.g</a:t>
                      </a:r>
                      <a:r>
                        <a:rPr lang="en-GB" sz="950" kern="1200">
                          <a:solidFill>
                            <a:schemeClr val="dk1"/>
                          </a:solidFill>
                          <a:effectLst/>
                          <a:latin typeface="Lexend Deca Light"/>
                          <a:ea typeface="+mn-ea"/>
                          <a:cs typeface="+mn-cs"/>
                        </a:rPr>
                        <a:t> artefacts, photographs, film, video or web-based material.</a:t>
                      </a:r>
                      <a:endParaRPr lang="en-GB" sz="950">
                        <a:effectLst/>
                        <a:latin typeface="Lexend Deca Light"/>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Use shading to add interesting effects to drawings, using different colours of </a:t>
                      </a:r>
                      <a:r>
                        <a:rPr lang="en-GB" sz="1000" kern="1200" err="1">
                          <a:solidFill>
                            <a:schemeClr val="dk1"/>
                          </a:solidFill>
                          <a:effectLst/>
                          <a:latin typeface="Lexend Deca Light"/>
                          <a:ea typeface="+mn-ea"/>
                          <a:cs typeface="+mn-cs"/>
                        </a:rPr>
                        <a:t>patels</a:t>
                      </a:r>
                      <a:r>
                        <a:rPr lang="en-GB" sz="1000" kern="1200">
                          <a:solidFill>
                            <a:schemeClr val="dk1"/>
                          </a:solidFill>
                          <a:effectLst/>
                          <a:latin typeface="Lexend Deca Light"/>
                          <a:ea typeface="+mn-ea"/>
                          <a:cs typeface="+mn-cs"/>
                        </a:rPr>
                        <a:t>.</a:t>
                      </a: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Know how to draw from first-hand experience. </a:t>
                      </a:r>
                    </a:p>
                    <a:p>
                      <a:pPr marL="0" indent="0">
                        <a:buFont typeface="Arial" panose="020B0604020202020204" pitchFamily="34" charset="0"/>
                        <a:buNone/>
                      </a:pPr>
                      <a:endParaRPr lang="en-GB" sz="10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1000" kern="1200">
                          <a:solidFill>
                            <a:schemeClr val="dk1"/>
                          </a:solidFill>
                          <a:effectLst/>
                          <a:latin typeface="Lexend Deca Light"/>
                          <a:ea typeface="+mn-ea"/>
                          <a:cs typeface="+mn-cs"/>
                        </a:rPr>
                        <a:t>Know how to select graded pencils for purpose.</a:t>
                      </a:r>
                      <a:endParaRPr lang="en-GB" sz="1000">
                        <a:solidFill>
                          <a:srgbClr val="000000"/>
                        </a:solidFill>
                        <a:effectLst/>
                        <a:latin typeface="Lexend Deca Light"/>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1200">
                        <a:effectLst/>
                        <a:latin typeface="Lexend Deca Light" pitchFamily="2" charset="0"/>
                        <a:ea typeface="Calibri" panose="020F0502020204030204" pitchFamily="34" charset="0"/>
                        <a:cs typeface="Times New Roman" panose="02020603050405020304" pitchFamily="18" charset="0"/>
                      </a:endParaRPr>
                    </a:p>
                    <a:p>
                      <a:r>
                        <a:rPr lang="en-GB" sz="1200">
                          <a:effectLst/>
                          <a:latin typeface="Lexend Deca Light"/>
                          <a:ea typeface="Calibri" panose="020F0502020204030204" pitchFamily="34" charset="0"/>
                          <a:cs typeface="Times New Roman"/>
                        </a:rPr>
                        <a:t>    </a:t>
                      </a: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p>
                      <a:endParaRPr lang="en-GB" sz="12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sp>
        <p:nvSpPr>
          <p:cNvPr id="8" name="TextBox 7">
            <a:extLst>
              <a:ext uri="{FF2B5EF4-FFF2-40B4-BE49-F238E27FC236}">
                <a16:creationId xmlns:a16="http://schemas.microsoft.com/office/drawing/2014/main" id="{16C05AA9-76D7-739B-3B2F-7C592B8AA10F}"/>
              </a:ext>
            </a:extLst>
          </p:cNvPr>
          <p:cNvSpPr txBox="1"/>
          <p:nvPr/>
        </p:nvSpPr>
        <p:spPr>
          <a:xfrm>
            <a:off x="7531889" y="4169664"/>
            <a:ext cx="1640865" cy="246221"/>
          </a:xfrm>
          <a:prstGeom prst="rect">
            <a:avLst/>
          </a:prstGeom>
          <a:noFill/>
        </p:spPr>
        <p:txBody>
          <a:bodyPr wrap="square" lIns="91440" tIns="45720" rIns="91440" bIns="45720" rtlCol="0" anchor="t">
            <a:spAutoFit/>
          </a:bodyPr>
          <a:lstStyle/>
          <a:p>
            <a:r>
              <a:rPr lang="en-GB" sz="1000">
                <a:latin typeface="Century Gothic"/>
              </a:rPr>
              <a:t>Edgar Degas</a:t>
            </a:r>
            <a:endParaRPr lang="en-GB" sz="1000" err="1">
              <a:latin typeface="Century Gothic" panose="020B0502020202020204" pitchFamily="34" charset="0"/>
            </a:endParaRPr>
          </a:p>
        </p:txBody>
      </p:sp>
      <p:pic>
        <p:nvPicPr>
          <p:cNvPr id="4" name="Picture 3" descr="How to use oil pastels to shade a pear - B+C Guides">
            <a:extLst>
              <a:ext uri="{FF2B5EF4-FFF2-40B4-BE49-F238E27FC236}">
                <a16:creationId xmlns:a16="http://schemas.microsoft.com/office/drawing/2014/main" id="{85B52406-D953-590C-A9DF-32D7882BDBF1}"/>
              </a:ext>
            </a:extLst>
          </p:cNvPr>
          <p:cNvPicPr>
            <a:picLocks noChangeAspect="1"/>
          </p:cNvPicPr>
          <p:nvPr/>
        </p:nvPicPr>
        <p:blipFill>
          <a:blip r:embed="rId2"/>
          <a:stretch>
            <a:fillRect/>
          </a:stretch>
        </p:blipFill>
        <p:spPr>
          <a:xfrm>
            <a:off x="2382867" y="4165210"/>
            <a:ext cx="1847850" cy="2466975"/>
          </a:xfrm>
          <a:prstGeom prst="rect">
            <a:avLst/>
          </a:prstGeom>
        </p:spPr>
      </p:pic>
      <p:pic>
        <p:nvPicPr>
          <p:cNvPr id="10" name="Picture 9" descr="Pastel Still Life Lesson - Apples">
            <a:extLst>
              <a:ext uri="{FF2B5EF4-FFF2-40B4-BE49-F238E27FC236}">
                <a16:creationId xmlns:a16="http://schemas.microsoft.com/office/drawing/2014/main" id="{0407B9FC-A5BC-A43F-00C4-271C55D327AF}"/>
              </a:ext>
            </a:extLst>
          </p:cNvPr>
          <p:cNvPicPr>
            <a:picLocks noChangeAspect="1"/>
          </p:cNvPicPr>
          <p:nvPr/>
        </p:nvPicPr>
        <p:blipFill>
          <a:blip r:embed="rId3"/>
          <a:stretch>
            <a:fillRect/>
          </a:stretch>
        </p:blipFill>
        <p:spPr>
          <a:xfrm>
            <a:off x="3233828" y="5528634"/>
            <a:ext cx="2130006" cy="1336017"/>
          </a:xfrm>
          <a:prstGeom prst="rect">
            <a:avLst/>
          </a:prstGeom>
        </p:spPr>
      </p:pic>
      <p:pic>
        <p:nvPicPr>
          <p:cNvPr id="12" name="Picture 11" descr="Edgar Degas | The Dancers | The Metropolitan Museum of Art">
            <a:extLst>
              <a:ext uri="{FF2B5EF4-FFF2-40B4-BE49-F238E27FC236}">
                <a16:creationId xmlns:a16="http://schemas.microsoft.com/office/drawing/2014/main" id="{FD42ED5A-054D-BE89-6098-7689E4052D1F}"/>
              </a:ext>
            </a:extLst>
          </p:cNvPr>
          <p:cNvPicPr>
            <a:picLocks noChangeAspect="1"/>
          </p:cNvPicPr>
          <p:nvPr/>
        </p:nvPicPr>
        <p:blipFill>
          <a:blip r:embed="rId4"/>
          <a:stretch>
            <a:fillRect/>
          </a:stretch>
        </p:blipFill>
        <p:spPr>
          <a:xfrm>
            <a:off x="7190027" y="4461923"/>
            <a:ext cx="1952625" cy="2333625"/>
          </a:xfrm>
          <a:prstGeom prst="rect">
            <a:avLst/>
          </a:prstGeom>
        </p:spPr>
      </p:pic>
    </p:spTree>
    <p:extLst>
      <p:ext uri="{BB962C8B-B14F-4D97-AF65-F5344CB8AC3E}">
        <p14:creationId xmlns:p14="http://schemas.microsoft.com/office/powerpoint/2010/main" val="92192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F5E931-0E34-EC61-D707-AF4A021FD270}"/>
              </a:ext>
            </a:extLst>
          </p:cNvPr>
          <p:cNvGraphicFramePr>
            <a:graphicFrameLocks noGrp="1"/>
          </p:cNvGraphicFramePr>
          <p:nvPr>
            <p:ph idx="1"/>
            <p:extLst>
              <p:ext uri="{D42A27DB-BD31-4B8C-83A1-F6EECF244321}">
                <p14:modId xmlns:p14="http://schemas.microsoft.com/office/powerpoint/2010/main" val="691210377"/>
              </p:ext>
            </p:extLst>
          </p:nvPr>
        </p:nvGraphicFramePr>
        <p:xfrm>
          <a:off x="0" y="-8303"/>
          <a:ext cx="9173472" cy="6887211"/>
        </p:xfrm>
        <a:graphic>
          <a:graphicData uri="http://schemas.openxmlformats.org/drawingml/2006/table">
            <a:tbl>
              <a:tblPr firstRow="1" bandRow="1">
                <a:tableStyleId>{5C22544A-7EE6-4342-B048-85BDC9FD1C3A}</a:tableStyleId>
              </a:tblPr>
              <a:tblGrid>
                <a:gridCol w="1911095">
                  <a:extLst>
                    <a:ext uri="{9D8B030D-6E8A-4147-A177-3AD203B41FA5}">
                      <a16:colId xmlns:a16="http://schemas.microsoft.com/office/drawing/2014/main" val="3908753115"/>
                    </a:ext>
                  </a:extLst>
                </a:gridCol>
                <a:gridCol w="374905">
                  <a:extLst>
                    <a:ext uri="{9D8B030D-6E8A-4147-A177-3AD203B41FA5}">
                      <a16:colId xmlns:a16="http://schemas.microsoft.com/office/drawing/2014/main" val="1647246506"/>
                    </a:ext>
                  </a:extLst>
                </a:gridCol>
                <a:gridCol w="2221492">
                  <a:extLst>
                    <a:ext uri="{9D8B030D-6E8A-4147-A177-3AD203B41FA5}">
                      <a16:colId xmlns:a16="http://schemas.microsoft.com/office/drawing/2014/main" val="4196512692"/>
                    </a:ext>
                  </a:extLst>
                </a:gridCol>
                <a:gridCol w="978908">
                  <a:extLst>
                    <a:ext uri="{9D8B030D-6E8A-4147-A177-3AD203B41FA5}">
                      <a16:colId xmlns:a16="http://schemas.microsoft.com/office/drawing/2014/main" val="4263847423"/>
                    </a:ext>
                  </a:extLst>
                </a:gridCol>
                <a:gridCol w="1042416">
                  <a:extLst>
                    <a:ext uri="{9D8B030D-6E8A-4147-A177-3AD203B41FA5}">
                      <a16:colId xmlns:a16="http://schemas.microsoft.com/office/drawing/2014/main" val="2675361188"/>
                    </a:ext>
                  </a:extLst>
                </a:gridCol>
                <a:gridCol w="640080">
                  <a:extLst>
                    <a:ext uri="{9D8B030D-6E8A-4147-A177-3AD203B41FA5}">
                      <a16:colId xmlns:a16="http://schemas.microsoft.com/office/drawing/2014/main" val="129433267"/>
                    </a:ext>
                  </a:extLst>
                </a:gridCol>
                <a:gridCol w="2004576">
                  <a:extLst>
                    <a:ext uri="{9D8B030D-6E8A-4147-A177-3AD203B41FA5}">
                      <a16:colId xmlns:a16="http://schemas.microsoft.com/office/drawing/2014/main" val="1864893621"/>
                    </a:ext>
                  </a:extLst>
                </a:gridCol>
              </a:tblGrid>
              <a:tr h="378428">
                <a:tc gridSpan="7">
                  <a:txBody>
                    <a:bodyPr/>
                    <a:lstStyle/>
                    <a:p>
                      <a:pPr algn="ctr"/>
                      <a:r>
                        <a:rPr lang="en-GB" sz="1800">
                          <a:latin typeface="Lexend Deca Light"/>
                        </a:rPr>
                        <a:t>Art and Design: Drawing</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572867"/>
                  </a:ext>
                </a:extLst>
              </a:tr>
              <a:tr h="378428">
                <a:tc gridSpan="3">
                  <a:txBody>
                    <a:bodyPr/>
                    <a:lstStyle/>
                    <a:p>
                      <a:pPr>
                        <a:lnSpc>
                          <a:spcPct val="107000"/>
                        </a:lnSpc>
                        <a:spcAft>
                          <a:spcPts val="800"/>
                        </a:spcAft>
                      </a:pPr>
                      <a:r>
                        <a:rPr lang="en-GB" sz="1800">
                          <a:effectLst/>
                          <a:latin typeface="Lexend Deca Light"/>
                          <a:ea typeface="Calibri" panose="020F0502020204030204" pitchFamily="34" charset="0"/>
                          <a:cs typeface="Times New Roman"/>
                        </a:rPr>
                        <a:t>Art and design area: </a:t>
                      </a:r>
                      <a:r>
                        <a:rPr lang="en-GB" sz="1800" b="1">
                          <a:effectLst/>
                          <a:latin typeface="Lexend Deca Light"/>
                          <a:ea typeface="Calibri" panose="020F0502020204030204" pitchFamily="34" charset="0"/>
                          <a:cs typeface="Times New Roman"/>
                        </a:rPr>
                        <a:t>Drawing</a:t>
                      </a:r>
                      <a:r>
                        <a:rPr lang="en-GB" sz="1800">
                          <a:effectLst/>
                          <a:latin typeface="Lexend Deca Light"/>
                          <a:ea typeface="Calibri" panose="020F0502020204030204" pitchFamily="34" charset="0"/>
                          <a:cs typeface="Times New Roman"/>
                        </a:rPr>
                        <a:t>  </a:t>
                      </a:r>
                      <a:endParaRPr lang="en-GB" sz="1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4">
                  <a:txBody>
                    <a:bodyPr/>
                    <a:lstStyle/>
                    <a:p>
                      <a:pPr algn="ctr">
                        <a:lnSpc>
                          <a:spcPct val="107000"/>
                        </a:lnSpc>
                        <a:spcAft>
                          <a:spcPts val="800"/>
                        </a:spcAft>
                      </a:pPr>
                      <a:r>
                        <a:rPr lang="en-GB" sz="1800">
                          <a:effectLst/>
                          <a:latin typeface="Lexend Deca Light"/>
                          <a:ea typeface="Calibri" panose="020F0502020204030204" pitchFamily="34" charset="0"/>
                          <a:cs typeface="Times New Roman"/>
                        </a:rPr>
                        <a:t>Year group: </a:t>
                      </a:r>
                      <a:r>
                        <a:rPr lang="en-GB" sz="1800" b="1">
                          <a:effectLst/>
                          <a:latin typeface="Lexend Deca Light"/>
                          <a:ea typeface="Calibri" panose="020F0502020204030204" pitchFamily="34" charset="0"/>
                          <a:cs typeface="Times New Roman"/>
                        </a:rPr>
                        <a:t>Year 5</a:t>
                      </a:r>
                      <a:endParaRPr lang="en-GB" sz="18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907066"/>
                  </a:ext>
                </a:extLst>
              </a:tr>
              <a:tr h="378428">
                <a:tc gridSpan="7">
                  <a:txBody>
                    <a:bodyPr/>
                    <a:lstStyle/>
                    <a:p>
                      <a:pPr algn="ctr">
                        <a:lnSpc>
                          <a:spcPct val="107000"/>
                        </a:lnSpc>
                        <a:spcAft>
                          <a:spcPts val="800"/>
                        </a:spcAft>
                      </a:pPr>
                      <a:r>
                        <a:rPr lang="en-GB" sz="1800" b="1" kern="1200">
                          <a:solidFill>
                            <a:schemeClr val="dk1"/>
                          </a:solidFill>
                          <a:effectLst/>
                          <a:latin typeface="Lexend Deca Light"/>
                          <a:ea typeface="+mn-ea"/>
                          <a:cs typeface="+mn-cs"/>
                        </a:rPr>
                        <a:t>How do I get depth into my drawings by using perspective?</a:t>
                      </a:r>
                      <a:endParaRPr lang="en-GB" sz="1800">
                        <a:effectLst/>
                        <a:latin typeface="Lexend Deca Ligh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2916011"/>
                  </a:ext>
                </a:extLst>
              </a:tr>
              <a:tr h="511850">
                <a:tc>
                  <a:txBody>
                    <a:bodyPr/>
                    <a:lstStyle/>
                    <a:p>
                      <a:pPr algn="ctr">
                        <a:lnSpc>
                          <a:spcPct val="107000"/>
                        </a:lnSpc>
                        <a:spcAft>
                          <a:spcPts val="800"/>
                        </a:spcAft>
                      </a:pPr>
                      <a:r>
                        <a:rPr lang="en-GB" sz="1800" b="1">
                          <a:effectLst/>
                          <a:latin typeface="Lexend Deca Light"/>
                          <a:ea typeface="Calibri" panose="020F0502020204030204" pitchFamily="34" charset="0"/>
                          <a:cs typeface="Times New Roman"/>
                        </a:rPr>
                        <a:t>Prior learning</a:t>
                      </a:r>
                      <a:endParaRPr lang="en-GB" sz="1800">
                        <a:effectLst/>
                        <a:latin typeface="Lexend Deca Light"/>
                        <a:ea typeface="Calibri" panose="020F0502020204030204" pitchFamily="34" charset="0"/>
                        <a:cs typeface="Times New Roman"/>
                      </a:endParaRPr>
                    </a:p>
                  </a:txBody>
                  <a:tcPr marL="68580" marR="68580" marT="0" marB="0" anchor="ctr"/>
                </a:tc>
                <a:tc gridSpan="2">
                  <a:txBody>
                    <a:bodyPr/>
                    <a:lstStyle/>
                    <a:p>
                      <a:pPr algn="ctr">
                        <a:lnSpc>
                          <a:spcPct val="107000"/>
                        </a:lnSpc>
                        <a:spcAft>
                          <a:spcPts val="800"/>
                        </a:spcAft>
                      </a:pPr>
                      <a:r>
                        <a:rPr lang="en-GB" sz="1800" b="1">
                          <a:effectLst/>
                          <a:latin typeface="Lexend Deca Light"/>
                          <a:ea typeface="Calibri" panose="020F0502020204030204" pitchFamily="34" charset="0"/>
                          <a:cs typeface="Times New Roman"/>
                        </a:rPr>
                        <a:t>New learning </a:t>
                      </a:r>
                      <a:endParaRPr lang="en-GB" sz="1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800" b="1">
                          <a:effectLst/>
                          <a:latin typeface="Lexend Deca Light"/>
                          <a:ea typeface="Calibri" panose="020F0502020204030204" pitchFamily="34" charset="0"/>
                          <a:cs typeface="Times New Roman"/>
                        </a:rPr>
                        <a:t>What success looks like:</a:t>
                      </a:r>
                      <a:endParaRPr lang="en-GB" sz="1800">
                        <a:effectLst/>
                        <a:latin typeface="Lexend Deca Light"/>
                        <a:ea typeface="Calibri" panose="020F0502020204030204" pitchFamily="34" charset="0"/>
                        <a:cs typeface="Times New Roman"/>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800" b="1" i="1">
                          <a:effectLst/>
                          <a:latin typeface="Lexend Deca Light"/>
                          <a:ea typeface="Calibri" panose="020F0502020204030204" pitchFamily="34" charset="0"/>
                          <a:cs typeface="Times New Roman"/>
                        </a:rPr>
                        <a:t>Future learning</a:t>
                      </a:r>
                      <a:endParaRPr lang="en-GB" sz="1800">
                        <a:effectLst/>
                        <a:latin typeface="Lexend Deca Light"/>
                        <a:ea typeface="Calibri" panose="020F0502020204030204" pitchFamily="34" charset="0"/>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2801925988"/>
                  </a:ext>
                </a:extLst>
              </a:tr>
              <a:tr h="2145038">
                <a:tc>
                  <a:txBody>
                    <a:bodyPr/>
                    <a:lstStyle/>
                    <a:p>
                      <a:pPr algn="l">
                        <a:lnSpc>
                          <a:spcPct val="107000"/>
                        </a:lnSpc>
                        <a:spcAft>
                          <a:spcPts val="800"/>
                        </a:spcAft>
                      </a:pPr>
                      <a:endParaRPr lang="en-GB" sz="800" b="1">
                        <a:effectLst/>
                        <a:latin typeface="Lexend Deca Light" pitchFamily="2" charset="0"/>
                        <a:ea typeface="Calibri" panose="020F0502020204030204" pitchFamily="34" charset="0"/>
                        <a:cs typeface="Times New Roman" panose="02020603050405020304" pitchFamily="18" charset="0"/>
                      </a:endParaRPr>
                    </a:p>
                    <a:p>
                      <a:r>
                        <a:rPr lang="en-GB" sz="800" b="1" kern="1200">
                          <a:solidFill>
                            <a:schemeClr val="dk1"/>
                          </a:solidFill>
                          <a:effectLst/>
                          <a:latin typeface="Lexend Deca Light"/>
                          <a:ea typeface="+mn-ea"/>
                          <a:cs typeface="+mn-cs"/>
                        </a:rPr>
                        <a:t>Year 1- </a:t>
                      </a:r>
                      <a:r>
                        <a:rPr lang="en-GB" sz="800" kern="1200">
                          <a:solidFill>
                            <a:schemeClr val="dk1"/>
                          </a:solidFill>
                          <a:effectLst/>
                          <a:latin typeface="Lexend Deca Light"/>
                          <a:ea typeface="+mn-ea"/>
                          <a:cs typeface="+mn-cs"/>
                        </a:rPr>
                        <a:t>How are line used in art? </a:t>
                      </a:r>
                    </a:p>
                    <a:p>
                      <a:r>
                        <a:rPr lang="en-GB" sz="800" b="1" kern="1200">
                          <a:solidFill>
                            <a:schemeClr val="dk1"/>
                          </a:solidFill>
                          <a:effectLst/>
                          <a:latin typeface="Lexend Deca Light"/>
                          <a:ea typeface="+mn-ea"/>
                          <a:cs typeface="+mn-cs"/>
                        </a:rPr>
                        <a:t>Year 2- </a:t>
                      </a:r>
                      <a:r>
                        <a:rPr lang="en-GB" sz="800" kern="1200">
                          <a:solidFill>
                            <a:schemeClr val="dk1"/>
                          </a:solidFill>
                          <a:effectLst/>
                          <a:latin typeface="Lexend Deca Light"/>
                          <a:ea typeface="+mn-ea"/>
                          <a:cs typeface="+mn-cs"/>
                        </a:rPr>
                        <a:t>How are shapes and lines used to create landscapes? </a:t>
                      </a:r>
                    </a:p>
                    <a:p>
                      <a:r>
                        <a:rPr lang="en-GB" sz="800" b="1" kern="1200">
                          <a:solidFill>
                            <a:schemeClr val="dk1"/>
                          </a:solidFill>
                          <a:effectLst/>
                          <a:latin typeface="Lexend Deca Light"/>
                          <a:ea typeface="+mn-ea"/>
                          <a:cs typeface="+mn-cs"/>
                        </a:rPr>
                        <a:t>Year 3- </a:t>
                      </a:r>
                      <a:r>
                        <a:rPr lang="en-GB" sz="800" kern="1200">
                          <a:solidFill>
                            <a:schemeClr val="dk1"/>
                          </a:solidFill>
                          <a:effectLst/>
                          <a:latin typeface="Lexend Deca Light"/>
                          <a:ea typeface="+mn-ea"/>
                          <a:cs typeface="+mn-cs"/>
                        </a:rPr>
                        <a:t>How is hatching and cross hatching used to create tones in drawings?</a:t>
                      </a:r>
                    </a:p>
                    <a:p>
                      <a:r>
                        <a:rPr lang="en-GB" sz="800" b="1" kern="1200">
                          <a:solidFill>
                            <a:schemeClr val="dk1"/>
                          </a:solidFill>
                          <a:effectLst/>
                          <a:latin typeface="Lexend Deca Light"/>
                          <a:ea typeface="+mn-ea"/>
                          <a:cs typeface="+mn-cs"/>
                        </a:rPr>
                        <a:t>Year 4 </a:t>
                      </a:r>
                      <a:r>
                        <a:rPr lang="en-GB" sz="800" kern="1200">
                          <a:solidFill>
                            <a:schemeClr val="dk1"/>
                          </a:solidFill>
                          <a:effectLst/>
                          <a:latin typeface="Lexend Deca Light"/>
                          <a:ea typeface="+mn-ea"/>
                          <a:cs typeface="+mn-cs"/>
                        </a:rPr>
                        <a:t>– Know how to select graded pencil for specific purpose</a:t>
                      </a:r>
                    </a:p>
                  </a:txBody>
                  <a:tcPr marL="68580" marR="68580" marT="0" marB="0"/>
                </a:tc>
                <a:tc gridSpan="2">
                  <a:txBody>
                    <a:bodyPr/>
                    <a:lstStyle/>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use a range of mark making techniques to show contrast and tone in drawings.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make small studies from observation using viewfinders to focus on selected parts.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apply drawing skills using ink pens and explore the different properties.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US" sz="900" i="0" kern="1200">
                          <a:solidFill>
                            <a:schemeClr val="dk1"/>
                          </a:solidFill>
                          <a:effectLst/>
                          <a:latin typeface="Lexend Deca Light"/>
                          <a:ea typeface="+mn-ea"/>
                          <a:cs typeface="+mn-cs"/>
                        </a:rPr>
                        <a:t>To draw from first-hand observation and from source material. </a:t>
                      </a:r>
                      <a:endParaRPr lang="en-GB" sz="900" i="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To explore the work of famous architects and designers and experiment with some of these styles.. </a:t>
                      </a: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Begin to use perspective and proportion. </a:t>
                      </a:r>
                    </a:p>
                    <a:p>
                      <a:pPr marL="171450" indent="-171450">
                        <a:buFont typeface="Arial" panose="020B0604020202020204" pitchFamily="34" charset="0"/>
                        <a:buChar char="•"/>
                      </a:pPr>
                      <a:r>
                        <a:rPr lang="en-GB" sz="900" i="0" kern="1200">
                          <a:solidFill>
                            <a:schemeClr val="dk1"/>
                          </a:solidFill>
                          <a:effectLst/>
                          <a:latin typeface="Lexend Deca Light"/>
                          <a:ea typeface="+mn-ea"/>
                          <a:cs typeface="+mn-cs"/>
                        </a:rPr>
                        <a:t>Select an appropriate style of a piece of artwork </a:t>
                      </a:r>
                      <a:endParaRPr lang="en-GB" sz="900" i="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Children are able to show contrast in terms of tone in their drawings.</a:t>
                      </a: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Children successfully use viewfinders to be able to focus on a given feature</a:t>
                      </a: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Children recognise the difference when using ink pens</a:t>
                      </a:r>
                    </a:p>
                    <a:p>
                      <a:pPr marL="171450" lvl="0" indent="-171450">
                        <a:buFont typeface="Arial" panose="020B0604020202020204" pitchFamily="34" charset="0"/>
                        <a:buChar char="•"/>
                      </a:pPr>
                      <a:r>
                        <a:rPr lang="en-GB" sz="800" kern="1200">
                          <a:solidFill>
                            <a:schemeClr val="dk1"/>
                          </a:solidFill>
                          <a:effectLst/>
                          <a:latin typeface="Lexend Deca Light"/>
                          <a:ea typeface="+mn-ea"/>
                          <a:cs typeface="+mn-cs"/>
                        </a:rPr>
                        <a:t>Children use their drawing techniques effectively to capture different observations. </a:t>
                      </a:r>
                    </a:p>
                    <a:p>
                      <a:pPr marL="171450" indent="-171450">
                        <a:buFont typeface="Arial" panose="020B0604020202020204" pitchFamily="34" charset="0"/>
                        <a:buChar char="•"/>
                      </a:pPr>
                      <a:r>
                        <a:rPr lang="en-GB" sz="800" kern="1200">
                          <a:solidFill>
                            <a:schemeClr val="dk1"/>
                          </a:solidFill>
                          <a:effectLst/>
                          <a:latin typeface="Lexend Deca Light"/>
                          <a:ea typeface="+mn-ea"/>
                          <a:cs typeface="+mn-cs"/>
                        </a:rPr>
                        <a:t>Children begin to use perspective in their drawing.</a:t>
                      </a:r>
                    </a:p>
                    <a:p>
                      <a:pPr marL="171450" indent="-171450">
                        <a:buFont typeface="Arial" panose="020B0604020202020204" pitchFamily="34" charset="0"/>
                        <a:buChar char="•"/>
                      </a:pPr>
                      <a:r>
                        <a:rPr lang="en-GB" sz="800" kern="1200">
                          <a:solidFill>
                            <a:schemeClr val="dk1"/>
                          </a:solidFill>
                          <a:effectLst/>
                          <a:latin typeface="Lexend Deca Light"/>
                          <a:ea typeface="+mn-ea"/>
                          <a:cs typeface="+mn-cs"/>
                        </a:rPr>
                        <a:t>Children known when it is appropriate to use close observation skills in their work</a:t>
                      </a:r>
                    </a:p>
                  </a:txBody>
                  <a:tcPr marL="68580" marR="68580" marT="0" marB="0"/>
                </a:tc>
                <a:tc hMerge="1">
                  <a:txBody>
                    <a:bodyPr/>
                    <a:lstStyle/>
                    <a:p>
                      <a:endParaRPr lang="en-GB"/>
                    </a:p>
                  </a:txBody>
                  <a:tcPr/>
                </a:tc>
                <a:tc gridSpan="2">
                  <a:txBody>
                    <a:bodyPr/>
                    <a:lstStyle/>
                    <a:p>
                      <a:pPr marL="171450" indent="-171450" algn="l">
                        <a:lnSpc>
                          <a:spcPct val="107000"/>
                        </a:lnSpc>
                        <a:spcAft>
                          <a:spcPts val="800"/>
                        </a:spcAft>
                        <a:buFont typeface="Arial" panose="020B0604020202020204" pitchFamily="34" charset="0"/>
                        <a:buChar char="•"/>
                      </a:pPr>
                      <a:r>
                        <a:rPr lang="en-GB" sz="800" b="1" i="1">
                          <a:effectLst/>
                          <a:latin typeface="Lexend Deca Light"/>
                          <a:ea typeface="Calibri" panose="020F0502020204030204" pitchFamily="34" charset="0"/>
                          <a:cs typeface="Times New Roman"/>
                        </a:rPr>
                        <a:t>In Year 6. . . .</a:t>
                      </a:r>
                    </a:p>
                    <a:p>
                      <a:pPr marL="171450" indent="-171450">
                        <a:buFont typeface="Arial" panose="020B0604020202020204" pitchFamily="34" charset="0"/>
                        <a:buChar char="•"/>
                      </a:pPr>
                      <a:r>
                        <a:rPr lang="en-GB" sz="1000">
                          <a:latin typeface="Lexend Deca Light"/>
                        </a:rPr>
                        <a:t>Children should be able to use a full range of pencils, pastels, charcoal and mixed media to create observational art independently</a:t>
                      </a:r>
                    </a:p>
                    <a:p>
                      <a:pPr marL="171450" indent="-171450">
                        <a:buFont typeface="Arial" panose="020B0604020202020204" pitchFamily="34" charset="0"/>
                        <a:buChar char="•"/>
                      </a:pPr>
                      <a:r>
                        <a:rPr lang="en-GB" sz="1000">
                          <a:latin typeface="Lexend Deca Light"/>
                        </a:rPr>
                        <a:t>Children should know the effect of light on objects and people from different directions</a:t>
                      </a:r>
                    </a:p>
                    <a:p>
                      <a:pPr marL="171450" indent="-171450">
                        <a:buFont typeface="Arial" panose="020B0604020202020204" pitchFamily="34" charset="0"/>
                        <a:buChar char="•"/>
                      </a:pPr>
                      <a:r>
                        <a:rPr lang="en-GB" sz="1000">
                          <a:latin typeface="Lexend Deca Light"/>
                        </a:rPr>
                        <a:t>Children should use perspective in their work, using a single focal point and horizon</a:t>
                      </a:r>
                    </a:p>
                    <a:p>
                      <a:pPr marL="171450" indent="-171450" algn="l">
                        <a:lnSpc>
                          <a:spcPct val="107000"/>
                        </a:lnSpc>
                        <a:spcAft>
                          <a:spcPts val="800"/>
                        </a:spcAft>
                        <a:buFont typeface="Arial" panose="020B0604020202020204" pitchFamily="34" charset="0"/>
                        <a:buChar char="•"/>
                      </a:pPr>
                      <a:endParaRPr lang="en-GB" sz="800" b="1" i="1">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127274513"/>
                  </a:ext>
                </a:extLst>
              </a:tr>
              <a:tr h="243998">
                <a:tc gridSpan="2">
                  <a:txBody>
                    <a:bodyPr/>
                    <a:lstStyle/>
                    <a:p>
                      <a:pPr>
                        <a:lnSpc>
                          <a:spcPct val="107000"/>
                        </a:lnSpc>
                        <a:spcAft>
                          <a:spcPts val="800"/>
                        </a:spcAft>
                      </a:pPr>
                      <a:r>
                        <a:rPr lang="en-GB" sz="1400" b="1">
                          <a:effectLst/>
                          <a:latin typeface="Century Gothic"/>
                          <a:ea typeface="Calibri" panose="020F0502020204030204" pitchFamily="34" charset="0"/>
                          <a:cs typeface="Times New Roman"/>
                        </a:rPr>
                        <a:t>Key vocabulary</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400" b="1">
                          <a:effectLst/>
                          <a:latin typeface="Century Gothic"/>
                          <a:cs typeface="Times New Roman"/>
                        </a:rPr>
                        <a:t>Expectations</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End Point</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GB" sz="1400" b="1">
                          <a:effectLst/>
                          <a:latin typeface="Century Gothic"/>
                          <a:cs typeface="Times New Roman"/>
                        </a:rPr>
                        <a:t>End Point</a:t>
                      </a:r>
                    </a:p>
                  </a:txBody>
                  <a:tcPr marL="68580" marR="68580" marT="0" marB="0"/>
                </a:tc>
                <a:tc hMerge="1">
                  <a:txBody>
                    <a:bodyPr/>
                    <a:lstStyle/>
                    <a:p>
                      <a:pPr>
                        <a:lnSpc>
                          <a:spcPct val="107000"/>
                        </a:lnSpc>
                        <a:spcAft>
                          <a:spcPts val="800"/>
                        </a:spcAft>
                      </a:pPr>
                      <a:r>
                        <a:rPr lang="en-GB" sz="1600" b="1">
                          <a:effectLst/>
                          <a:latin typeface="Century Gothic" panose="020B0502020202020204" pitchFamily="34" charset="0"/>
                          <a:ea typeface="Calibri" panose="020F0502020204030204" pitchFamily="34" charset="0"/>
                          <a:cs typeface="Times New Roman" panose="02020603050405020304" pitchFamily="18" charset="0"/>
                        </a:rPr>
                        <a:t>Artist References</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a:effectLst/>
                          <a:latin typeface="Century Gothic"/>
                          <a:cs typeface="Times New Roman"/>
                        </a:rPr>
                        <a:t>Artist References</a:t>
                      </a:r>
                      <a:endParaRPr lang="en-GB" sz="1400">
                        <a:effectLst/>
                        <a:latin typeface="Century Gothic"/>
                        <a:cs typeface="Times New Roman"/>
                      </a:endParaRPr>
                    </a:p>
                  </a:txBody>
                  <a:tcPr marL="68580" marR="68580" marT="0" marB="0"/>
                </a:tc>
                <a:extLst>
                  <a:ext uri="{0D108BD9-81ED-4DB2-BD59-A6C34878D82A}">
                    <a16:rowId xmlns:a16="http://schemas.microsoft.com/office/drawing/2014/main" val="3485429951"/>
                  </a:ext>
                </a:extLst>
              </a:tr>
              <a:tr h="2788914">
                <a:tc gridSpan="2">
                  <a:txBody>
                    <a:bodyPr/>
                    <a:lstStyle/>
                    <a:p>
                      <a:pPr lvl="0"/>
                      <a:r>
                        <a:rPr lang="en-GB" sz="800" b="1" kern="1200">
                          <a:solidFill>
                            <a:schemeClr val="dk1"/>
                          </a:solidFill>
                          <a:effectLst/>
                          <a:latin typeface="Lexend Deca Light"/>
                          <a:ea typeface="+mn-ea"/>
                          <a:cs typeface="+mn-cs"/>
                        </a:rPr>
                        <a:t>View finder – </a:t>
                      </a:r>
                      <a:r>
                        <a:rPr lang="en-GB" sz="800" kern="1200">
                          <a:solidFill>
                            <a:schemeClr val="dk1"/>
                          </a:solidFill>
                          <a:effectLst/>
                          <a:latin typeface="Lexend Deca Light"/>
                          <a:ea typeface="+mn-ea"/>
                          <a:cs typeface="+mn-cs"/>
                        </a:rPr>
                        <a:t>this is a small hole, usually circular or square on a piece of card to allow a child to focus on a given area.</a:t>
                      </a:r>
                    </a:p>
                    <a:p>
                      <a:pPr lvl="0"/>
                      <a:r>
                        <a:rPr lang="en-GB" sz="800" b="1" kern="1200">
                          <a:solidFill>
                            <a:schemeClr val="dk1"/>
                          </a:solidFill>
                          <a:effectLst/>
                          <a:latin typeface="Lexend Deca Light"/>
                          <a:ea typeface="+mn-ea"/>
                          <a:cs typeface="+mn-cs"/>
                        </a:rPr>
                        <a:t>Ink</a:t>
                      </a:r>
                      <a:r>
                        <a:rPr lang="en-GB" sz="800" kern="1200">
                          <a:solidFill>
                            <a:schemeClr val="dk1"/>
                          </a:solidFill>
                          <a:effectLst/>
                          <a:latin typeface="Lexend Deca Light"/>
                          <a:ea typeface="+mn-ea"/>
                          <a:cs typeface="+mn-cs"/>
                        </a:rPr>
                        <a:t>- as well as pencils, pastels and charcoal children should be introduced to ink work.</a:t>
                      </a:r>
                    </a:p>
                    <a:p>
                      <a:pPr lvl="0"/>
                      <a:r>
                        <a:rPr lang="en-GB" sz="800" b="1" kern="1200">
                          <a:solidFill>
                            <a:schemeClr val="dk1"/>
                          </a:solidFill>
                          <a:effectLst/>
                          <a:latin typeface="Lexend Deca Light"/>
                          <a:ea typeface="+mn-ea"/>
                          <a:cs typeface="+mn-cs"/>
                        </a:rPr>
                        <a:t>Tone</a:t>
                      </a:r>
                      <a:r>
                        <a:rPr lang="en-GB" sz="800" kern="1200">
                          <a:solidFill>
                            <a:schemeClr val="dk1"/>
                          </a:solidFill>
                          <a:effectLst/>
                          <a:latin typeface="Lexend Deca Light"/>
                          <a:ea typeface="+mn-ea"/>
                          <a:cs typeface="+mn-cs"/>
                        </a:rPr>
                        <a:t>- this is how light or dark a picture is. Tone is very important to an artist because tone is often more important than colour.</a:t>
                      </a:r>
                    </a:p>
                    <a:p>
                      <a:pPr lvl="0"/>
                      <a:r>
                        <a:rPr lang="en-GB" sz="800" b="1" kern="1200">
                          <a:solidFill>
                            <a:schemeClr val="dk1"/>
                          </a:solidFill>
                          <a:effectLst/>
                          <a:latin typeface="Lexend Deca Light"/>
                          <a:ea typeface="+mn-ea"/>
                          <a:cs typeface="+mn-cs"/>
                        </a:rPr>
                        <a:t>First-hand observation- </a:t>
                      </a:r>
                      <a:r>
                        <a:rPr lang="en-GB" sz="800" kern="1200">
                          <a:solidFill>
                            <a:schemeClr val="dk1"/>
                          </a:solidFill>
                          <a:effectLst/>
                          <a:latin typeface="Lexend Deca Light"/>
                          <a:ea typeface="+mn-ea"/>
                          <a:cs typeface="+mn-cs"/>
                        </a:rPr>
                        <a:t>when you look at surroundings and you draw what you see first. </a:t>
                      </a:r>
                    </a:p>
                    <a:p>
                      <a:endParaRPr lang="en-GB" sz="800">
                        <a:effectLst/>
                        <a:latin typeface="Lexend Deca Light" pitchFamily="2" charset="0"/>
                        <a:ea typeface="Calibri" panose="020F0502020204030204" pitchFamily="34" charset="0"/>
                        <a:cs typeface="Times New Roman" panose="02020603050405020304" pitchFamily="18" charset="0"/>
                      </a:endParaRPr>
                    </a:p>
                  </a:txBody>
                  <a:tcPr marL="114300" marR="114300" marT="0" marB="0"/>
                </a:tc>
                <a:tc hMerge="1">
                  <a:txBody>
                    <a:bodyPr/>
                    <a:lstStyle/>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Drawing- A picture or diagram made with a pencil, pen, or crayon rather than paint.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Line- Connection between two points. It can vary in length and size and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Shape- the form or outline of something.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Observation- the action or process of closely observing or monitoring something or someone.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000">
                          <a:effectLst/>
                          <a:latin typeface="Sassoon Infant Std"/>
                          <a:ea typeface="Calibri" panose="020F0502020204030204" pitchFamily="34" charset="0"/>
                          <a:cs typeface="Times New Roman" panose="02020603050405020304" pitchFamily="18" charset="0"/>
                        </a:rPr>
                        <a:t>Abstract- modern art which does not represent images of our everyday world. It has colour, lines and shapes (form), but they are not intended to represent objects or living things.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endParaRPr lang="en-GB" sz="800">
                        <a:effectLst/>
                        <a:latin typeface="Lexend Deca Light" pitchFamily="2" charset="0"/>
                        <a:ea typeface="Calibri" panose="020F0502020204030204" pitchFamily="34" charset="0"/>
                        <a:cs typeface="Times New Roman" panose="02020603050405020304" pitchFamily="18" charset="0"/>
                      </a:endParaRPr>
                    </a:p>
                  </a:txBody>
                  <a:tcPr marL="68580" marR="68580" marT="0" marB="0"/>
                </a:tc>
                <a:tc hMerge="1">
                  <a:txBody>
                    <a:bodyPr/>
                    <a:lstStyle/>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Know that drawings are marks left behind from dry media.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Have experiments using a variety of dry media to create marks. </a:t>
                      </a:r>
                    </a:p>
                    <a:p>
                      <a:pPr marL="171450" indent="-171450">
                        <a:lnSpc>
                          <a:spcPct val="107000"/>
                        </a:lnSpc>
                        <a:spcAft>
                          <a:spcPts val="800"/>
                        </a:spcAft>
                        <a:buFont typeface="Arial" panose="020B0604020202020204" pitchFamily="34" charset="0"/>
                        <a:buChar char="•"/>
                      </a:pPr>
                      <a:r>
                        <a:rPr lang="en-GB" sz="1100">
                          <a:effectLst/>
                          <a:latin typeface="Century Gothic" panose="020B0502020202020204" pitchFamily="34" charset="0"/>
                          <a:ea typeface="Calibri" panose="020F0502020204030204" pitchFamily="34" charset="0"/>
                          <a:cs typeface="Times New Roman" panose="02020603050405020304" pitchFamily="18" charset="0"/>
                        </a:rPr>
                        <a:t>Can name drawing tools; chalk, felt tips, pencils, crayons.</a:t>
                      </a:r>
                    </a:p>
                    <a:p>
                      <a:pPr marL="0" indent="0">
                        <a:lnSpc>
                          <a:spcPct val="107000"/>
                        </a:lnSpc>
                        <a:spcAft>
                          <a:spcPts val="800"/>
                        </a:spcAft>
                        <a:buFont typeface="Arial" panose="020B0604020202020204" pitchFamily="34" charset="0"/>
                        <a:buNone/>
                      </a:pP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1450" indent="-171450">
                        <a:buFont typeface="Arial" panose="020B0604020202020204" pitchFamily="34" charset="0"/>
                        <a:buChar char="•"/>
                      </a:pPr>
                      <a:r>
                        <a:rPr lang="en-GB" sz="800" kern="1200">
                          <a:solidFill>
                            <a:schemeClr val="dk1"/>
                          </a:solidFill>
                          <a:effectLst/>
                          <a:latin typeface="Lexend Deca Light"/>
                          <a:ea typeface="+mn-ea"/>
                          <a:cs typeface="+mn-cs"/>
                        </a:rPr>
                        <a:t>Use ink to enhance the quality of their </a:t>
                      </a:r>
                      <a:endParaRPr lang="en-GB" sz="800" kern="1200">
                        <a:solidFill>
                          <a:schemeClr val="dk1"/>
                        </a:solidFill>
                        <a:effectLst/>
                        <a:latin typeface="Lexend Deca Light" pitchFamily="2" charset="0"/>
                        <a:ea typeface="+mn-ea"/>
                        <a:cs typeface="+mn-cs"/>
                      </a:endParaRPr>
                    </a:p>
                    <a:p>
                      <a:pPr marL="0" indent="0">
                        <a:buFont typeface="Arial" panose="020B0604020202020204" pitchFamily="34" charset="0"/>
                        <a:buNone/>
                      </a:pPr>
                      <a:endParaRPr lang="en-GB" sz="8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800" kern="1200">
                          <a:solidFill>
                            <a:schemeClr val="dk1"/>
                          </a:solidFill>
                          <a:effectLst/>
                          <a:latin typeface="Lexend Deca Light"/>
                          <a:ea typeface="+mn-ea"/>
                          <a:cs typeface="+mn-cs"/>
                        </a:rPr>
                        <a:t>Know how to draw from use a viewfinder to provide a focus for children</a:t>
                      </a:r>
                    </a:p>
                    <a:p>
                      <a:pPr marL="0" indent="0">
                        <a:buFont typeface="Arial" panose="020B0604020202020204" pitchFamily="34" charset="0"/>
                        <a:buNone/>
                      </a:pPr>
                      <a:endParaRPr lang="en-GB" sz="800" kern="1200">
                        <a:solidFill>
                          <a:schemeClr val="dk1"/>
                        </a:solidFill>
                        <a:effectLst/>
                        <a:latin typeface="Lexend Deca Light" pitchFamily="2" charset="0"/>
                        <a:ea typeface="+mn-ea"/>
                        <a:cs typeface="+mn-cs"/>
                      </a:endParaRPr>
                    </a:p>
                    <a:p>
                      <a:pPr marL="171450" indent="-171450">
                        <a:buFont typeface="Arial" panose="020B0604020202020204" pitchFamily="34" charset="0"/>
                        <a:buChar char="•"/>
                      </a:pPr>
                      <a:r>
                        <a:rPr lang="en-GB" sz="800" kern="1200">
                          <a:solidFill>
                            <a:schemeClr val="dk1"/>
                          </a:solidFill>
                          <a:effectLst/>
                          <a:latin typeface="Lexend Deca Light"/>
                          <a:ea typeface="+mn-ea"/>
                          <a:cs typeface="+mn-cs"/>
                        </a:rPr>
                        <a:t>Know how to create perspective in drawing </a:t>
                      </a:r>
                      <a:endParaRPr lang="en-GB" sz="800">
                        <a:solidFill>
                          <a:srgbClr val="000000"/>
                        </a:solidFill>
                        <a:effectLst/>
                        <a:latin typeface="Lexend Deca Light" pitchFamily="2" charset="0"/>
                        <a:ea typeface="Calibri" panose="020F0502020204030204" pitchFamily="34" charset="0"/>
                        <a:cs typeface="Comic Sans MS" panose="030F0702030302020204" pitchFamily="66" charset="0"/>
                      </a:endParaRPr>
                    </a:p>
                  </a:txBody>
                  <a:tcPr marL="114300" marR="114300" marT="0" marB="0"/>
                </a:tc>
                <a:tc hMerge="1">
                  <a:txBody>
                    <a:bodyPr/>
                    <a:lstStyle/>
                    <a:p>
                      <a:pPr algn="l"/>
                      <a:endParaRPr lang="en-GB" sz="120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txBody>
                  <a:tcPr marL="114300" marR="114300" marT="0" marB="0"/>
                </a:tc>
                <a:tc>
                  <a:txBody>
                    <a:bodyPr/>
                    <a:lstStyle/>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r>
                        <a:rPr lang="en-GB" sz="800">
                          <a:effectLst/>
                          <a:latin typeface="Century Gothic"/>
                          <a:ea typeface="Calibri" panose="020F0502020204030204" pitchFamily="34" charset="0"/>
                          <a:cs typeface="Times New Roman"/>
                        </a:rPr>
                        <a:t>    </a:t>
                      </a: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213250"/>
                  </a:ext>
                </a:extLst>
              </a:tr>
            </a:tbl>
          </a:graphicData>
        </a:graphic>
      </p:graphicFrame>
      <p:sp>
        <p:nvSpPr>
          <p:cNvPr id="19" name="TextBox 18">
            <a:extLst>
              <a:ext uri="{FF2B5EF4-FFF2-40B4-BE49-F238E27FC236}">
                <a16:creationId xmlns:a16="http://schemas.microsoft.com/office/drawing/2014/main" id="{67EAF2D8-0AD5-CE90-E85A-42EA17D79306}"/>
              </a:ext>
            </a:extLst>
          </p:cNvPr>
          <p:cNvSpPr txBox="1"/>
          <p:nvPr/>
        </p:nvSpPr>
        <p:spPr>
          <a:xfrm>
            <a:off x="7410802" y="4140345"/>
            <a:ext cx="685800" cy="338554"/>
          </a:xfrm>
          <a:prstGeom prst="rect">
            <a:avLst/>
          </a:prstGeom>
          <a:noFill/>
        </p:spPr>
        <p:txBody>
          <a:bodyPr wrap="square" lIns="91440" tIns="45720" rIns="91440" bIns="45720" rtlCol="0" anchor="t">
            <a:spAutoFit/>
          </a:bodyPr>
          <a:lstStyle/>
          <a:p>
            <a:r>
              <a:rPr lang="en-GB" sz="800">
                <a:latin typeface="Century Gothic"/>
              </a:rPr>
              <a:t>Henry Moore</a:t>
            </a:r>
            <a:endParaRPr lang="en-GB" sz="800">
              <a:latin typeface="Century Gothic" panose="020B0502020202020204" pitchFamily="34" charset="0"/>
            </a:endParaRPr>
          </a:p>
        </p:txBody>
      </p:sp>
      <p:sp>
        <p:nvSpPr>
          <p:cNvPr id="20" name="TextBox 19">
            <a:extLst>
              <a:ext uri="{FF2B5EF4-FFF2-40B4-BE49-F238E27FC236}">
                <a16:creationId xmlns:a16="http://schemas.microsoft.com/office/drawing/2014/main" id="{E57678F7-1DAB-E2AB-483D-5C1325455192}"/>
              </a:ext>
            </a:extLst>
          </p:cNvPr>
          <p:cNvSpPr txBox="1"/>
          <p:nvPr/>
        </p:nvSpPr>
        <p:spPr>
          <a:xfrm>
            <a:off x="8279626" y="6379776"/>
            <a:ext cx="685800" cy="215444"/>
          </a:xfrm>
          <a:prstGeom prst="rect">
            <a:avLst/>
          </a:prstGeom>
          <a:noFill/>
        </p:spPr>
        <p:txBody>
          <a:bodyPr wrap="square" lIns="91440" tIns="45720" rIns="91440" bIns="45720" rtlCol="0" anchor="t">
            <a:spAutoFit/>
          </a:bodyPr>
          <a:lstStyle/>
          <a:p>
            <a:endParaRPr lang="en-GB" sz="800">
              <a:latin typeface="Lexend Deca Light" pitchFamily="2" charset="0"/>
            </a:endParaRPr>
          </a:p>
        </p:txBody>
      </p:sp>
      <p:pic>
        <p:nvPicPr>
          <p:cNvPr id="2" name="Picture 1" descr="Henry Moore's Arresting Vision of London in the Blitz | Modern British &amp;  Irish Art | Sotheby's">
            <a:extLst>
              <a:ext uri="{FF2B5EF4-FFF2-40B4-BE49-F238E27FC236}">
                <a16:creationId xmlns:a16="http://schemas.microsoft.com/office/drawing/2014/main" id="{BD1B55B9-9C87-E906-9167-6D95BD211F8A}"/>
              </a:ext>
            </a:extLst>
          </p:cNvPr>
          <p:cNvPicPr>
            <a:picLocks noChangeAspect="1"/>
          </p:cNvPicPr>
          <p:nvPr/>
        </p:nvPicPr>
        <p:blipFill>
          <a:blip r:embed="rId2"/>
          <a:stretch>
            <a:fillRect/>
          </a:stretch>
        </p:blipFill>
        <p:spPr>
          <a:xfrm>
            <a:off x="7170617" y="4481423"/>
            <a:ext cx="1876425" cy="2438400"/>
          </a:xfrm>
          <a:prstGeom prst="rect">
            <a:avLst/>
          </a:prstGeom>
        </p:spPr>
      </p:pic>
      <p:pic>
        <p:nvPicPr>
          <p:cNvPr id="4" name="Picture 3" descr="How to draw one point perspective » Make a Mark Studios">
            <a:extLst>
              <a:ext uri="{FF2B5EF4-FFF2-40B4-BE49-F238E27FC236}">
                <a16:creationId xmlns:a16="http://schemas.microsoft.com/office/drawing/2014/main" id="{EC02A44E-A492-7A04-9CF2-4CB0B675F381}"/>
              </a:ext>
            </a:extLst>
          </p:cNvPr>
          <p:cNvPicPr>
            <a:picLocks noChangeAspect="1"/>
          </p:cNvPicPr>
          <p:nvPr/>
        </p:nvPicPr>
        <p:blipFill>
          <a:blip r:embed="rId3"/>
          <a:stretch>
            <a:fillRect/>
          </a:stretch>
        </p:blipFill>
        <p:spPr>
          <a:xfrm>
            <a:off x="2375049" y="4206545"/>
            <a:ext cx="2409825" cy="1895475"/>
          </a:xfrm>
          <a:prstGeom prst="rect">
            <a:avLst/>
          </a:prstGeom>
        </p:spPr>
      </p:pic>
      <p:pic>
        <p:nvPicPr>
          <p:cNvPr id="5" name="Picture 4" descr="Easy Tutorial for a City with One Point Perspective Drawing">
            <a:extLst>
              <a:ext uri="{FF2B5EF4-FFF2-40B4-BE49-F238E27FC236}">
                <a16:creationId xmlns:a16="http://schemas.microsoft.com/office/drawing/2014/main" id="{8A0D7535-5DF7-6384-3EFB-87201D71AC09}"/>
              </a:ext>
            </a:extLst>
          </p:cNvPr>
          <p:cNvPicPr>
            <a:picLocks noChangeAspect="1"/>
          </p:cNvPicPr>
          <p:nvPr/>
        </p:nvPicPr>
        <p:blipFill>
          <a:blip r:embed="rId4"/>
          <a:stretch>
            <a:fillRect/>
          </a:stretch>
        </p:blipFill>
        <p:spPr>
          <a:xfrm>
            <a:off x="3295290" y="5308749"/>
            <a:ext cx="2078967" cy="1588878"/>
          </a:xfrm>
          <a:prstGeom prst="rect">
            <a:avLst/>
          </a:prstGeom>
        </p:spPr>
      </p:pic>
    </p:spTree>
    <p:extLst>
      <p:ext uri="{BB962C8B-B14F-4D97-AF65-F5344CB8AC3E}">
        <p14:creationId xmlns:p14="http://schemas.microsoft.com/office/powerpoint/2010/main" val="1719954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E415838423C54BA8BEAE5F8D5B5AEF" ma:contentTypeVersion="21" ma:contentTypeDescription="Create a new document." ma:contentTypeScope="" ma:versionID="9c484fa9fefc543cceb617c3ce9cec81">
  <xsd:schema xmlns:xsd="http://www.w3.org/2001/XMLSchema" xmlns:xs="http://www.w3.org/2001/XMLSchema" xmlns:p="http://schemas.microsoft.com/office/2006/metadata/properties" xmlns:ns1="http://schemas.microsoft.com/sharepoint/v3" xmlns:ns2="d4b00801-a31c-4267-b30f-0f79aea409de" xmlns:ns3="3e99b9b7-5913-4263-9442-bf7bcc50326b" targetNamespace="http://schemas.microsoft.com/office/2006/metadata/properties" ma:root="true" ma:fieldsID="ccf71c654e56edb7af6644e9294efbd4" ns1:_="" ns2:_="" ns3:_="">
    <xsd:import namespace="http://schemas.microsoft.com/sharepoint/v3"/>
    <xsd:import namespace="d4b00801-a31c-4267-b30f-0f79aea409de"/>
    <xsd:import namespace="3e99b9b7-5913-4263-9442-bf7bcc50326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Nursery"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b00801-a31c-4267-b30f-0f79aea40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25d08fb-c5d7-4c98-a4fc-e9669e3ea2ed}" ma:internalName="TaxCatchAll" ma:showField="CatchAllData" ma:web="d4b00801-a31c-4267-b30f-0f79aea409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99b9b7-5913-4263-9442-bf7bcc50326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ursery" ma:index="19" nillable="true" ma:displayName="Nursery" ma:description="Vlora Rexha" ma:format="Dropdown" ma:internalName="Nursery">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c5238f6-fa7c-4423-9134-4ab966a8ea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ursery xmlns="3e99b9b7-5913-4263-9442-bf7bcc50326b" xsi:nil="true"/>
    <_ip_UnifiedCompliancePolicyUIAction xmlns="http://schemas.microsoft.com/sharepoint/v3" xsi:nil="true"/>
    <_ip_UnifiedCompliancePolicyProperties xmlns="http://schemas.microsoft.com/sharepoint/v3" xsi:nil="true"/>
    <lcf76f155ced4ddcb4097134ff3c332f xmlns="3e99b9b7-5913-4263-9442-bf7bcc50326b">
      <Terms xmlns="http://schemas.microsoft.com/office/infopath/2007/PartnerControls"/>
    </lcf76f155ced4ddcb4097134ff3c332f>
    <TaxCatchAll xmlns="d4b00801-a31c-4267-b30f-0f79aea409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87AAE2-25A7-4CE4-AD67-B04A96204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b00801-a31c-4267-b30f-0f79aea409de"/>
    <ds:schemaRef ds:uri="3e99b9b7-5913-4263-9442-bf7bcc503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8EAE57-C77E-422D-A52C-5178FB690E06}">
  <ds:schemaRefs>
    <ds:schemaRef ds:uri="http://schemas.openxmlformats.org/package/2006/metadata/core-properties"/>
    <ds:schemaRef ds:uri="http://schemas.microsoft.com/office/2006/metadata/properties"/>
    <ds:schemaRef ds:uri="http://schemas.microsoft.com/office/infopath/2007/PartnerControls"/>
    <ds:schemaRef ds:uri="3e99b9b7-5913-4263-9442-bf7bcc50326b"/>
    <ds:schemaRef ds:uri="http://www.w3.org/XML/1998/namespace"/>
    <ds:schemaRef ds:uri="http://purl.org/dc/elements/1.1/"/>
    <ds:schemaRef ds:uri="http://schemas.microsoft.com/office/2006/documentManagement/types"/>
    <ds:schemaRef ds:uri="http://purl.org/dc/dcmitype/"/>
    <ds:schemaRef ds:uri="http://purl.org/dc/terms/"/>
    <ds:schemaRef ds:uri="d4b00801-a31c-4267-b30f-0f79aea409de"/>
    <ds:schemaRef ds:uri="http://schemas.microsoft.com/sharepoint/v3"/>
  </ds:schemaRefs>
</ds:datastoreItem>
</file>

<file path=customXml/itemProps3.xml><?xml version="1.0" encoding="utf-8"?>
<ds:datastoreItem xmlns:ds="http://schemas.openxmlformats.org/officeDocument/2006/customXml" ds:itemID="{2C03B7A4-2FF7-4E48-AAA2-9D4E530F9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10788</Words>
  <Application>Microsoft Office PowerPoint</Application>
  <PresentationFormat>On-screen Show (4:3)</PresentationFormat>
  <Paragraphs>1391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Century Gothic</vt:lpstr>
      <vt:lpstr>Lexend Deca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 Davies OBE, Director</dc:creator>
  <cp:lastModifiedBy>Matthew Poulson [STAFF]</cp:lastModifiedBy>
  <cp:revision>31</cp:revision>
  <cp:lastPrinted>2023-06-19T09:22:48Z</cp:lastPrinted>
  <dcterms:created xsi:type="dcterms:W3CDTF">2023-01-13T10:09:39Z</dcterms:created>
  <dcterms:modified xsi:type="dcterms:W3CDTF">2024-04-05T12:44:03Z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0x010100A6E415838423C54BA8BEAE5F8D5B5AEF</vt:lpwstr>
  </property>
  <property fmtid="{D5CDD505-2E9C-101B-9397-08002B2CF9AE}" pid="3" name="MediaServiceImageTags">
    <vt:lpwstr/>
  </property>
</Properties>
</file>